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9144000"/>
  <p:notesSz cx="6858000" cy="9144000"/>
  <p:embeddedFontLst>
    <p:embeddedFont>
      <p:font typeface="Gill Sans"/>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ju3tCK9y/Z1HvSTjV73HhrCqCP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GillSans-regular.fntdata"/><Relationship Id="rId3" Type="http://schemas.openxmlformats.org/officeDocument/2006/relationships/slideMaster" Target="slideMasters/slideMaster1.xml"/><Relationship Id="rId21" Type="http://schemas.openxmlformats.org/officeDocument/2006/relationships/customXml" Target="../customXml/item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0" Type="http://customschemas.google.com/relationships/presentationmetadata" Target="metadata"/><Relationship Id="rId2" Type="http://schemas.openxmlformats.org/officeDocument/2006/relationships/presProps" Target="presProps.xml"/><Relationship Id="rId16" Type="http://schemas.openxmlformats.org/officeDocument/2006/relationships/slide" Target="slides/slide12.xml"/><Relationship Id="rId1" Type="http://schemas.openxmlformats.org/officeDocument/2006/relationships/theme" Target="theme/theme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font" Target="fonts/GillSans-bold.fntdata"/><Relationship Id="rId4" Type="http://schemas.openxmlformats.org/officeDocument/2006/relationships/notesMaster" Target="notesMasters/notes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Red" type="tx">
  <p:cSld name="TITLE_AND_BODY">
    <p:bg>
      <p:bgPr>
        <a:solidFill>
          <a:schemeClr val="accent2"/>
        </a:solidFill>
      </p:bgPr>
    </p:bg>
    <p:spTree>
      <p:nvGrpSpPr>
        <p:cNvPr id="10" name="Shape 10"/>
        <p:cNvGrpSpPr/>
        <p:nvPr/>
      </p:nvGrpSpPr>
      <p:grpSpPr>
        <a:xfrm>
          <a:off x="0" y="0"/>
          <a:ext cx="0" cy="0"/>
          <a:chOff x="0" y="0"/>
          <a:chExt cx="0" cy="0"/>
        </a:xfrm>
      </p:grpSpPr>
      <p:pic>
        <p:nvPicPr>
          <p:cNvPr descr="Picture 6" id="11" name="Google Shape;11;p15"/>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12" name="Google Shape;12;p1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3" name="Google Shape;13;p15"/>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4" name="Google Shape;14;p15"/>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15" name="Google Shape;15;p15"/>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p:cSld name="Red/Gray 1 Content">
    <p:spTree>
      <p:nvGrpSpPr>
        <p:cNvPr id="16" name="Shape 16"/>
        <p:cNvGrpSpPr/>
        <p:nvPr/>
      </p:nvGrpSpPr>
      <p:grpSpPr>
        <a:xfrm>
          <a:off x="0" y="0"/>
          <a:ext cx="0" cy="0"/>
          <a:chOff x="0" y="0"/>
          <a:chExt cx="0" cy="0"/>
        </a:xfrm>
      </p:grpSpPr>
      <p:sp>
        <p:nvSpPr>
          <p:cNvPr id="17" name="Google Shape;17;p16"/>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8" name="Google Shape;18;p1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9" name="Google Shape;19;p1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Photo" type="title">
  <p:cSld name="TITLE">
    <p:bg>
      <p:bgPr>
        <a:solidFill>
          <a:srgbClr val="000000"/>
        </a:solidFill>
      </p:bgPr>
    </p:bg>
    <p:spTree>
      <p:nvGrpSpPr>
        <p:cNvPr id="20" name="Shape 20"/>
        <p:cNvGrpSpPr/>
        <p:nvPr/>
      </p:nvGrpSpPr>
      <p:grpSpPr>
        <a:xfrm>
          <a:off x="0" y="0"/>
          <a:ext cx="0" cy="0"/>
          <a:chOff x="0" y="0"/>
          <a:chExt cx="0" cy="0"/>
        </a:xfrm>
      </p:grpSpPr>
      <p:grpSp>
        <p:nvGrpSpPr>
          <p:cNvPr id="21" name="Google Shape;21;p17"/>
          <p:cNvGrpSpPr/>
          <p:nvPr/>
        </p:nvGrpSpPr>
        <p:grpSpPr>
          <a:xfrm>
            <a:off x="152400" y="152398"/>
            <a:ext cx="8839200" cy="6555329"/>
            <a:chOff x="0" y="0"/>
            <a:chExt cx="8839200" cy="6555327"/>
          </a:xfrm>
        </p:grpSpPr>
        <p:sp>
          <p:nvSpPr>
            <p:cNvPr id="22" name="Google Shape;22;p17"/>
            <p:cNvSpPr/>
            <p:nvPr/>
          </p:nvSpPr>
          <p:spPr>
            <a:xfrm>
              <a:off x="0" y="0"/>
              <a:ext cx="8839200" cy="6555327"/>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1.jpeg" id="23" name="Google Shape;23;p17"/>
            <p:cNvPicPr preferRelativeResize="0"/>
            <p:nvPr/>
          </p:nvPicPr>
          <p:blipFill rotWithShape="1">
            <a:blip r:embed="rId2">
              <a:alphaModFix/>
            </a:blip>
            <a:srcRect b="2240" l="2241" r="0" t="0"/>
            <a:stretch/>
          </p:blipFill>
          <p:spPr>
            <a:xfrm>
              <a:off x="0" y="0"/>
              <a:ext cx="8839200" cy="6555327"/>
            </a:xfrm>
            <a:prstGeom prst="rect">
              <a:avLst/>
            </a:prstGeom>
            <a:noFill/>
            <a:ln>
              <a:noFill/>
            </a:ln>
          </p:spPr>
        </p:pic>
      </p:grpSp>
      <p:sp>
        <p:nvSpPr>
          <p:cNvPr id="24" name="Google Shape;24;p1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25" name="Google Shape;25;p17"/>
          <p:cNvSpPr txBox="1"/>
          <p:nvPr>
            <p:ph type="title"/>
          </p:nvPr>
        </p:nvSpPr>
        <p:spPr>
          <a:xfrm>
            <a:off x="685800" y="2133600"/>
            <a:ext cx="5486400" cy="1600200"/>
          </a:xfrm>
          <a:prstGeom prst="rect">
            <a:avLst/>
          </a:prstGeom>
          <a:noFill/>
          <a:ln>
            <a:noFill/>
          </a:ln>
          <a:effectLst>
            <a:outerShdw blurRad="254000" rotWithShape="0">
              <a:srgbClr val="000000">
                <a:alpha val="20000"/>
              </a:srgbClr>
            </a:outerShdw>
          </a:effectLst>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26" name="Google Shape;26;p17"/>
          <p:cNvSpPr txBox="1"/>
          <p:nvPr>
            <p:ph idx="1" type="body"/>
          </p:nvPr>
        </p:nvSpPr>
        <p:spPr>
          <a:xfrm>
            <a:off x="685800" y="4114800"/>
            <a:ext cx="3429000" cy="1600200"/>
          </a:xfrm>
          <a:prstGeom prst="rect">
            <a:avLst/>
          </a:prstGeom>
          <a:noFill/>
          <a:ln>
            <a:noFill/>
          </a:ln>
          <a:effectLst>
            <a:outerShdw blurRad="254000" rotWithShape="0">
              <a:srgbClr val="000000">
                <a:alpha val="40000"/>
              </a:srgbClr>
            </a:outerShdw>
          </a:effectLst>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27" name="Google Shape;27;p17"/>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
        <p:nvSpPr>
          <p:cNvPr id="28" name="Google Shape;28;p17"/>
          <p:cNvSpPr txBox="1"/>
          <p:nvPr>
            <p:ph idx="2"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pic>
        <p:nvPicPr>
          <p:cNvPr descr="Picture 14" id="29" name="Google Shape;29;p17"/>
          <p:cNvPicPr preferRelativeResize="0"/>
          <p:nvPr/>
        </p:nvPicPr>
        <p:blipFill rotWithShape="1">
          <a:blip r:embed="rId3">
            <a:alphaModFix/>
          </a:blip>
          <a:srcRect b="0" l="0" r="0" t="0"/>
          <a:stretch/>
        </p:blipFill>
        <p:spPr>
          <a:xfrm>
            <a:off x="683805" y="685800"/>
            <a:ext cx="1828801" cy="544011"/>
          </a:xfrm>
          <a:prstGeom prst="rect">
            <a:avLst/>
          </a:prstGeom>
          <a:noFill/>
          <a:ln>
            <a:noFill/>
          </a:ln>
          <a:effectLst>
            <a:outerShdw blurRad="254000" rotWithShape="0">
              <a:srgbClr val="000000">
                <a:alpha val="20000"/>
              </a:srgbClr>
            </a:outerShdw>
          </a:effectLst>
        </p:spPr>
      </p:pic>
      <p:grpSp>
        <p:nvGrpSpPr>
          <p:cNvPr id="30" name="Google Shape;30;p17"/>
          <p:cNvGrpSpPr/>
          <p:nvPr/>
        </p:nvGrpSpPr>
        <p:grpSpPr>
          <a:xfrm>
            <a:off x="5159635" y="4669668"/>
            <a:ext cx="3396736" cy="852900"/>
            <a:chOff x="0" y="0"/>
            <a:chExt cx="3396735" cy="852899"/>
          </a:xfrm>
        </p:grpSpPr>
        <p:sp>
          <p:nvSpPr>
            <p:cNvPr id="31" name="Google Shape;31;p17"/>
            <p:cNvSpPr/>
            <p:nvPr/>
          </p:nvSpPr>
          <p:spPr>
            <a:xfrm>
              <a:off x="0" y="0"/>
              <a:ext cx="3396735" cy="852899"/>
            </a:xfrm>
            <a:prstGeom prst="roundRect">
              <a:avLst>
                <a:gd fmla="val 4893" name="adj"/>
              </a:avLst>
            </a:prstGeom>
            <a:solidFill>
              <a:srgbClr val="FFFFFF">
                <a:alpha val="80000"/>
              </a:srgbClr>
            </a:solidFill>
            <a:ln cap="flat" cmpd="sng" w="9525">
              <a:solidFill>
                <a:schemeClr val="accent3"/>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32" name="Google Shape;32;p17"/>
            <p:cNvSpPr txBox="1"/>
            <p:nvPr/>
          </p:nvSpPr>
          <p:spPr>
            <a:xfrm>
              <a:off x="12223" y="70372"/>
              <a:ext cx="3372288" cy="712153"/>
            </a:xfrm>
            <a:prstGeom prst="rect">
              <a:avLst/>
            </a:prstGeom>
            <a:noFill/>
            <a:ln>
              <a:noFill/>
            </a:ln>
          </p:spPr>
          <p:txBody>
            <a:bodyPr anchorCtr="0" anchor="ctr" bIns="38575" lIns="38575" spcFirstLastPara="1" rIns="38575" wrap="square" tIns="38575">
              <a:spAutoFit/>
            </a:bodyPr>
            <a:lstStyle/>
            <a:p>
              <a:pPr indent="24779" lvl="0" marL="0" marR="0" rtl="0" algn="l">
                <a:lnSpc>
                  <a:spcPct val="100000"/>
                </a:lnSpc>
                <a:spcBef>
                  <a:spcPts val="0"/>
                </a:spcBef>
                <a:spcAft>
                  <a:spcPts val="0"/>
                </a:spcAft>
                <a:buClr>
                  <a:srgbClr val="000000"/>
                </a:buClr>
                <a:buSzPts val="400"/>
                <a:buFont typeface="Gill Sans"/>
                <a:buNone/>
              </a:pPr>
              <a:r>
                <a:rPr b="0" i="0" lang="es-MX" sz="400" u="none" cap="none" strike="noStrike">
                  <a:solidFill>
                    <a:srgbClr val="000000"/>
                  </a:solidFill>
                  <a:latin typeface="Gill Sans"/>
                  <a:ea typeface="Gill Sans"/>
                  <a:cs typeface="Gill Sans"/>
                  <a:sym typeface="Gill Sans"/>
                </a:rPr>
                <a:t>To change this cover photo: </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View &gt; Slide Master.</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Right click on this photo &gt; Change Picture… &gt; Choose a Picture &gt; Insert.</a:t>
              </a:r>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Add photo credit to the text box at top right of page.</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Delete this instruction text box.</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2 Content">
  <p:cSld name="Red/Gray 2 Content">
    <p:spTree>
      <p:nvGrpSpPr>
        <p:cNvPr id="33" name="Shape 33"/>
        <p:cNvGrpSpPr/>
        <p:nvPr/>
      </p:nvGrpSpPr>
      <p:grpSpPr>
        <a:xfrm>
          <a:off x="0" y="0"/>
          <a:ext cx="0" cy="0"/>
          <a:chOff x="0" y="0"/>
          <a:chExt cx="0" cy="0"/>
        </a:xfrm>
      </p:grpSpPr>
      <p:sp>
        <p:nvSpPr>
          <p:cNvPr id="34" name="Google Shape;34;p18"/>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5" name="Google Shape;35;p18"/>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36" name="Google Shape;36;p1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3 Content">
  <p:cSld name="Red/Gray 3 Content">
    <p:spTree>
      <p:nvGrpSpPr>
        <p:cNvPr id="37" name="Shape 37"/>
        <p:cNvGrpSpPr/>
        <p:nvPr/>
      </p:nvGrpSpPr>
      <p:grpSpPr>
        <a:xfrm>
          <a:off x="0" y="0"/>
          <a:ext cx="0" cy="0"/>
          <a:chOff x="0" y="0"/>
          <a:chExt cx="0" cy="0"/>
        </a:xfrm>
      </p:grpSpPr>
      <p:sp>
        <p:nvSpPr>
          <p:cNvPr id="38" name="Google Shape;38;p19"/>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9" name="Google Shape;39;p19"/>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40" name="Google Shape;40;p19"/>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Bottom Photo">
  <p:cSld name="Red/Gray 1 Content + Bottom Photo">
    <p:spTree>
      <p:nvGrpSpPr>
        <p:cNvPr id="41" name="Shape 41"/>
        <p:cNvGrpSpPr/>
        <p:nvPr/>
      </p:nvGrpSpPr>
      <p:grpSpPr>
        <a:xfrm>
          <a:off x="0" y="0"/>
          <a:ext cx="0" cy="0"/>
          <a:chOff x="0" y="0"/>
          <a:chExt cx="0" cy="0"/>
        </a:xfrm>
      </p:grpSpPr>
      <p:sp>
        <p:nvSpPr>
          <p:cNvPr id="42" name="Google Shape;42;p20"/>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3" name="Google Shape;43;p20"/>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44" name="Google Shape;44;p2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45" name="Google Shape;45;p2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46" name="Google Shape;46;p20"/>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Right Photo">
  <p:cSld name="Red/Gray 1 Content + Right Photo">
    <p:spTree>
      <p:nvGrpSpPr>
        <p:cNvPr id="47" name="Shape 47"/>
        <p:cNvGrpSpPr/>
        <p:nvPr/>
      </p:nvGrpSpPr>
      <p:grpSpPr>
        <a:xfrm>
          <a:off x="0" y="0"/>
          <a:ext cx="0" cy="0"/>
          <a:chOff x="0" y="0"/>
          <a:chExt cx="0" cy="0"/>
        </a:xfrm>
      </p:grpSpPr>
      <p:sp>
        <p:nvSpPr>
          <p:cNvPr id="48" name="Google Shape;48;p21"/>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9" name="Google Shape;49;p2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50" name="Google Shape;50;p21"/>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1" name="Google Shape;51;p21"/>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52" name="Google Shape;52;p21"/>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Title Only">
  <p:cSld name="Red/Gray Title Only">
    <p:spTree>
      <p:nvGrpSpPr>
        <p:cNvPr id="53" name="Shape 53"/>
        <p:cNvGrpSpPr/>
        <p:nvPr/>
      </p:nvGrpSpPr>
      <p:grpSpPr>
        <a:xfrm>
          <a:off x="0" y="0"/>
          <a:ext cx="0" cy="0"/>
          <a:chOff x="0" y="0"/>
          <a:chExt cx="0" cy="0"/>
        </a:xfrm>
      </p:grpSpPr>
      <p:sp>
        <p:nvSpPr>
          <p:cNvPr id="54" name="Google Shape;54;p22"/>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55" name="Google Shape;55;p2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56" name="Google Shape;56;p22"/>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7" name="Google Shape;57;p22"/>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p:cSld name="Red/White 1 Content">
    <p:bg>
      <p:bgPr>
        <a:solidFill>
          <a:srgbClr val="FFFFFF"/>
        </a:solidFill>
      </p:bgPr>
    </p:bg>
    <p:spTree>
      <p:nvGrpSpPr>
        <p:cNvPr id="58" name="Shape 58"/>
        <p:cNvGrpSpPr/>
        <p:nvPr/>
      </p:nvGrpSpPr>
      <p:grpSpPr>
        <a:xfrm>
          <a:off x="0" y="0"/>
          <a:ext cx="0" cy="0"/>
          <a:chOff x="0" y="0"/>
          <a:chExt cx="0" cy="0"/>
        </a:xfrm>
      </p:grpSpPr>
      <p:sp>
        <p:nvSpPr>
          <p:cNvPr id="59" name="Google Shape;59;p23"/>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0" name="Google Shape;60;p2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1" name="Google Shape;61;p2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2 Content">
  <p:cSld name="Red/White 2 Content">
    <p:bg>
      <p:bgPr>
        <a:solidFill>
          <a:srgbClr val="FFFFFF"/>
        </a:solidFill>
      </p:bgPr>
    </p:bg>
    <p:spTree>
      <p:nvGrpSpPr>
        <p:cNvPr id="62" name="Shape 62"/>
        <p:cNvGrpSpPr/>
        <p:nvPr/>
      </p:nvGrpSpPr>
      <p:grpSpPr>
        <a:xfrm>
          <a:off x="0" y="0"/>
          <a:ext cx="0" cy="0"/>
          <a:chOff x="0" y="0"/>
          <a:chExt cx="0" cy="0"/>
        </a:xfrm>
      </p:grpSpPr>
      <p:sp>
        <p:nvSpPr>
          <p:cNvPr id="63" name="Google Shape;63;p24"/>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4" name="Google Shape;64;p24"/>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5" name="Google Shape;65;p2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3 Content">
  <p:cSld name="Red/White 3 Content">
    <p:bg>
      <p:bgPr>
        <a:solidFill>
          <a:srgbClr val="FFFFFF"/>
        </a:solidFill>
      </p:bgPr>
    </p:bg>
    <p:spTree>
      <p:nvGrpSpPr>
        <p:cNvPr id="66" name="Shape 66"/>
        <p:cNvGrpSpPr/>
        <p:nvPr/>
      </p:nvGrpSpPr>
      <p:grpSpPr>
        <a:xfrm>
          <a:off x="0" y="0"/>
          <a:ext cx="0" cy="0"/>
          <a:chOff x="0" y="0"/>
          <a:chExt cx="0" cy="0"/>
        </a:xfrm>
      </p:grpSpPr>
      <p:sp>
        <p:nvSpPr>
          <p:cNvPr id="67" name="Google Shape;67;p25"/>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8" name="Google Shape;68;p25"/>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9" name="Google Shape;69;p25"/>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Bottom Photo">
  <p:cSld name="Red/White 1 Content + Bottom Photo">
    <p:bg>
      <p:bgPr>
        <a:solidFill>
          <a:srgbClr val="FFFFFF"/>
        </a:solidFill>
      </p:bgPr>
    </p:bg>
    <p:spTree>
      <p:nvGrpSpPr>
        <p:cNvPr id="70" name="Shape 70"/>
        <p:cNvGrpSpPr/>
        <p:nvPr/>
      </p:nvGrpSpPr>
      <p:grpSpPr>
        <a:xfrm>
          <a:off x="0" y="0"/>
          <a:ext cx="0" cy="0"/>
          <a:chOff x="0" y="0"/>
          <a:chExt cx="0" cy="0"/>
        </a:xfrm>
      </p:grpSpPr>
      <p:sp>
        <p:nvSpPr>
          <p:cNvPr id="71" name="Google Shape;71;p26"/>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2" name="Google Shape;72;p26"/>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73" name="Google Shape;73;p2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4" name="Google Shape;74;p2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75" name="Google Shape;75;p26"/>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Right Photo">
  <p:cSld name="Red/White 1 Content + Right Photo">
    <p:bg>
      <p:bgPr>
        <a:solidFill>
          <a:srgbClr val="FFFFFF"/>
        </a:solidFill>
      </p:bgPr>
    </p:bg>
    <p:spTree>
      <p:nvGrpSpPr>
        <p:cNvPr id="76" name="Shape 76"/>
        <p:cNvGrpSpPr/>
        <p:nvPr/>
      </p:nvGrpSpPr>
      <p:grpSpPr>
        <a:xfrm>
          <a:off x="0" y="0"/>
          <a:ext cx="0" cy="0"/>
          <a:chOff x="0" y="0"/>
          <a:chExt cx="0" cy="0"/>
        </a:xfrm>
      </p:grpSpPr>
      <p:sp>
        <p:nvSpPr>
          <p:cNvPr id="77" name="Google Shape;77;p27"/>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8" name="Google Shape;78;p2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9" name="Google Shape;79;p27"/>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0" name="Google Shape;80;p27"/>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81" name="Google Shape;81;p27"/>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Title Only">
  <p:cSld name="Red/White Title Only">
    <p:bg>
      <p:bgPr>
        <a:solidFill>
          <a:srgbClr val="FFFFFF"/>
        </a:solidFill>
      </p:bgPr>
    </p:bg>
    <p:spTree>
      <p:nvGrpSpPr>
        <p:cNvPr id="82" name="Shape 82"/>
        <p:cNvGrpSpPr/>
        <p:nvPr/>
      </p:nvGrpSpPr>
      <p:grpSpPr>
        <a:xfrm>
          <a:off x="0" y="0"/>
          <a:ext cx="0" cy="0"/>
          <a:chOff x="0" y="0"/>
          <a:chExt cx="0" cy="0"/>
        </a:xfrm>
      </p:grpSpPr>
      <p:sp>
        <p:nvSpPr>
          <p:cNvPr id="83" name="Google Shape;83;p28"/>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4" name="Google Shape;84;p2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85" name="Google Shape;85;p28"/>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6" name="Google Shape;86;p28"/>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
  <p:cSld name="Contact Info">
    <p:spTree>
      <p:nvGrpSpPr>
        <p:cNvPr id="87" name="Shape 87"/>
        <p:cNvGrpSpPr/>
        <p:nvPr/>
      </p:nvGrpSpPr>
      <p:grpSpPr>
        <a:xfrm>
          <a:off x="0" y="0"/>
          <a:ext cx="0" cy="0"/>
          <a:chOff x="0" y="0"/>
          <a:chExt cx="0" cy="0"/>
        </a:xfrm>
      </p:grpSpPr>
      <p:pic>
        <p:nvPicPr>
          <p:cNvPr descr="Picture Placeholder 9" id="88" name="Google Shape;88;p29"/>
          <p:cNvPicPr preferRelativeResize="0"/>
          <p:nvPr/>
        </p:nvPicPr>
        <p:blipFill rotWithShape="1">
          <a:blip r:embed="rId2">
            <a:alphaModFix/>
          </a:blip>
          <a:srcRect b="0" l="0" r="0" t="0"/>
          <a:stretch/>
        </p:blipFill>
        <p:spPr>
          <a:xfrm>
            <a:off x="152400" y="127003"/>
            <a:ext cx="8839200" cy="6578604"/>
          </a:xfrm>
          <a:prstGeom prst="rect">
            <a:avLst/>
          </a:prstGeom>
          <a:noFill/>
          <a:ln>
            <a:noFill/>
          </a:ln>
        </p:spPr>
      </p:pic>
      <p:sp>
        <p:nvSpPr>
          <p:cNvPr id="89" name="Google Shape;89;p29"/>
          <p:cNvSpPr txBox="1"/>
          <p:nvPr>
            <p:ph idx="1"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90" name="Google Shape;90;p29"/>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8" id="91" name="Google Shape;91;p29"/>
          <p:cNvPicPr preferRelativeResize="0"/>
          <p:nvPr/>
        </p:nvPicPr>
        <p:blipFill rotWithShape="1">
          <a:blip r:embed="rId3">
            <a:alphaModFix/>
          </a:blip>
          <a:srcRect b="0" l="0" r="0" t="0"/>
          <a:stretch/>
        </p:blipFill>
        <p:spPr>
          <a:xfrm>
            <a:off x="685800" y="5943600"/>
            <a:ext cx="1536971" cy="457200"/>
          </a:xfrm>
          <a:prstGeom prst="rect">
            <a:avLst/>
          </a:prstGeom>
          <a:noFill/>
          <a:ln>
            <a:noFill/>
          </a:ln>
        </p:spPr>
      </p:pic>
      <p:cxnSp>
        <p:nvCxnSpPr>
          <p:cNvPr id="92" name="Google Shape;92;p29"/>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Blue">
  <p:cSld name="Cover - Full Blue">
    <p:bg>
      <p:bgPr>
        <a:solidFill>
          <a:schemeClr val="accent1"/>
        </a:solidFill>
      </p:bgPr>
    </p:bg>
    <p:spTree>
      <p:nvGrpSpPr>
        <p:cNvPr id="93" name="Shape 93"/>
        <p:cNvGrpSpPr/>
        <p:nvPr/>
      </p:nvGrpSpPr>
      <p:grpSpPr>
        <a:xfrm>
          <a:off x="0" y="0"/>
          <a:ext cx="0" cy="0"/>
          <a:chOff x="0" y="0"/>
          <a:chExt cx="0" cy="0"/>
        </a:xfrm>
      </p:grpSpPr>
      <p:pic>
        <p:nvPicPr>
          <p:cNvPr descr="Picture 6" id="94" name="Google Shape;94;p30"/>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95" name="Google Shape;95;p3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96" name="Google Shape;96;p30"/>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97" name="Google Shape;97;p30"/>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98" name="Google Shape;98;p30"/>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Full Blue">
  <p:cSld name="Divider - Full Blue">
    <p:bg>
      <p:bgPr>
        <a:solidFill>
          <a:schemeClr val="accent1"/>
        </a:solidFill>
      </p:bgPr>
    </p:bg>
    <p:spTree>
      <p:nvGrpSpPr>
        <p:cNvPr id="99" name="Shape 99"/>
        <p:cNvGrpSpPr/>
        <p:nvPr/>
      </p:nvGrpSpPr>
      <p:grpSpPr>
        <a:xfrm>
          <a:off x="0" y="0"/>
          <a:ext cx="0" cy="0"/>
          <a:chOff x="0" y="0"/>
          <a:chExt cx="0" cy="0"/>
        </a:xfrm>
      </p:grpSpPr>
      <p:sp>
        <p:nvSpPr>
          <p:cNvPr id="100" name="Google Shape;100;p31"/>
          <p:cNvSpPr txBox="1"/>
          <p:nvPr>
            <p:ph type="title"/>
          </p:nvPr>
        </p:nvSpPr>
        <p:spPr>
          <a:xfrm>
            <a:off x="1143000" y="827785"/>
            <a:ext cx="5486400" cy="300083"/>
          </a:xfrm>
          <a:prstGeom prst="rect">
            <a:avLst/>
          </a:prstGeom>
          <a:noFill/>
          <a:ln>
            <a:noFill/>
          </a:ln>
        </p:spPr>
        <p:txBody>
          <a:bodyPr anchorCtr="0" anchor="t"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01" name="Google Shape;101;p31"/>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5" id="102" name="Google Shape;102;p31"/>
          <p:cNvPicPr preferRelativeResize="0"/>
          <p:nvPr/>
        </p:nvPicPr>
        <p:blipFill rotWithShape="1">
          <a:blip r:embed="rId2">
            <a:alphaModFix/>
          </a:blip>
          <a:srcRect b="0" l="0" r="0" t="0"/>
          <a:stretch/>
        </p:blipFill>
        <p:spPr>
          <a:xfrm>
            <a:off x="685800" y="5943600"/>
            <a:ext cx="1536971" cy="457200"/>
          </a:xfrm>
          <a:prstGeom prst="rect">
            <a:avLst/>
          </a:prstGeom>
          <a:noFill/>
          <a:ln>
            <a:noFill/>
          </a:ln>
        </p:spPr>
      </p:pic>
      <p:cxnSp>
        <p:nvCxnSpPr>
          <p:cNvPr id="103" name="Google Shape;103;p31"/>
          <p:cNvCxnSpPr/>
          <p:nvPr/>
        </p:nvCxnSpPr>
        <p:spPr>
          <a:xfrm>
            <a:off x="746759" y="9906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p:cSld name="Blue/Gray 1 Content">
    <p:spTree>
      <p:nvGrpSpPr>
        <p:cNvPr id="104" name="Shape 104"/>
        <p:cNvGrpSpPr/>
        <p:nvPr/>
      </p:nvGrpSpPr>
      <p:grpSpPr>
        <a:xfrm>
          <a:off x="0" y="0"/>
          <a:ext cx="0" cy="0"/>
          <a:chOff x="0" y="0"/>
          <a:chExt cx="0" cy="0"/>
        </a:xfrm>
      </p:grpSpPr>
      <p:sp>
        <p:nvSpPr>
          <p:cNvPr id="105" name="Google Shape;105;p32"/>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06" name="Google Shape;106;p3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07" name="Google Shape;107;p3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2 Content">
  <p:cSld name="Blue/Gray 2 Content">
    <p:spTree>
      <p:nvGrpSpPr>
        <p:cNvPr id="108" name="Shape 108"/>
        <p:cNvGrpSpPr/>
        <p:nvPr/>
      </p:nvGrpSpPr>
      <p:grpSpPr>
        <a:xfrm>
          <a:off x="0" y="0"/>
          <a:ext cx="0" cy="0"/>
          <a:chOff x="0" y="0"/>
          <a:chExt cx="0" cy="0"/>
        </a:xfrm>
      </p:grpSpPr>
      <p:sp>
        <p:nvSpPr>
          <p:cNvPr id="109" name="Google Shape;109;p33"/>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0" name="Google Shape;110;p33"/>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1" name="Google Shape;111;p3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3 Content">
  <p:cSld name="Blue/Gray 3 Content">
    <p:spTree>
      <p:nvGrpSpPr>
        <p:cNvPr id="112" name="Shape 112"/>
        <p:cNvGrpSpPr/>
        <p:nvPr/>
      </p:nvGrpSpPr>
      <p:grpSpPr>
        <a:xfrm>
          <a:off x="0" y="0"/>
          <a:ext cx="0" cy="0"/>
          <a:chOff x="0" y="0"/>
          <a:chExt cx="0" cy="0"/>
        </a:xfrm>
      </p:grpSpPr>
      <p:sp>
        <p:nvSpPr>
          <p:cNvPr id="113" name="Google Shape;113;p34"/>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4" name="Google Shape;114;p34"/>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5" name="Google Shape;115;p3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Bottom Photo">
  <p:cSld name="Blue/Gray 1 Content + Bottom Photo">
    <p:spTree>
      <p:nvGrpSpPr>
        <p:cNvPr id="116" name="Shape 116"/>
        <p:cNvGrpSpPr/>
        <p:nvPr/>
      </p:nvGrpSpPr>
      <p:grpSpPr>
        <a:xfrm>
          <a:off x="0" y="0"/>
          <a:ext cx="0" cy="0"/>
          <a:chOff x="0" y="0"/>
          <a:chExt cx="0" cy="0"/>
        </a:xfrm>
      </p:grpSpPr>
      <p:sp>
        <p:nvSpPr>
          <p:cNvPr id="117" name="Google Shape;117;p35"/>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18" name="Google Shape;118;p35"/>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9" name="Google Shape;119;p3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0" name="Google Shape;120;p35"/>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Right Photo">
  <p:cSld name="Blue/Gray 1 Content + Right Photo">
    <p:spTree>
      <p:nvGrpSpPr>
        <p:cNvPr id="121" name="Shape 121"/>
        <p:cNvGrpSpPr/>
        <p:nvPr/>
      </p:nvGrpSpPr>
      <p:grpSpPr>
        <a:xfrm>
          <a:off x="0" y="0"/>
          <a:ext cx="0" cy="0"/>
          <a:chOff x="0" y="0"/>
          <a:chExt cx="0" cy="0"/>
        </a:xfrm>
      </p:grpSpPr>
      <p:sp>
        <p:nvSpPr>
          <p:cNvPr id="122" name="Google Shape;122;p36"/>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3" name="Google Shape;123;p3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4" name="Google Shape;124;p36"/>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25" name="Google Shape;125;p36"/>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26" name="Google Shape;126;p36"/>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Title Only">
  <p:cSld name="Blue/Gray Title Only">
    <p:spTree>
      <p:nvGrpSpPr>
        <p:cNvPr id="127" name="Shape 127"/>
        <p:cNvGrpSpPr/>
        <p:nvPr/>
      </p:nvGrpSpPr>
      <p:grpSpPr>
        <a:xfrm>
          <a:off x="0" y="0"/>
          <a:ext cx="0" cy="0"/>
          <a:chOff x="0" y="0"/>
          <a:chExt cx="0" cy="0"/>
        </a:xfrm>
      </p:grpSpPr>
      <p:sp>
        <p:nvSpPr>
          <p:cNvPr id="128" name="Google Shape;128;p37"/>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9" name="Google Shape;129;p3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0" name="Google Shape;130;p37"/>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1" name="Google Shape;131;p37"/>
          <p:cNvSpPr txBox="1"/>
          <p:nvPr>
            <p:ph type="title"/>
          </p:nvPr>
        </p:nvSpPr>
        <p:spPr>
          <a:xfrm>
            <a:off x="4877103" y="3651860"/>
            <a:ext cx="38858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p:cSld name="Blue/White 1 Content">
    <p:bg>
      <p:bgPr>
        <a:solidFill>
          <a:srgbClr val="FFFFFF"/>
        </a:solidFill>
      </p:bgPr>
    </p:bg>
    <p:spTree>
      <p:nvGrpSpPr>
        <p:cNvPr id="132" name="Shape 132"/>
        <p:cNvGrpSpPr/>
        <p:nvPr/>
      </p:nvGrpSpPr>
      <p:grpSpPr>
        <a:xfrm>
          <a:off x="0" y="0"/>
          <a:ext cx="0" cy="0"/>
          <a:chOff x="0" y="0"/>
          <a:chExt cx="0" cy="0"/>
        </a:xfrm>
      </p:grpSpPr>
      <p:sp>
        <p:nvSpPr>
          <p:cNvPr id="133" name="Google Shape;133;p38"/>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4" name="Google Shape;134;p3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5" name="Google Shape;135;p3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2 Content">
  <p:cSld name="Blue/White 2 Content">
    <p:bg>
      <p:bgPr>
        <a:solidFill>
          <a:srgbClr val="FFFFFF"/>
        </a:solidFill>
      </p:bgPr>
    </p:bg>
    <p:spTree>
      <p:nvGrpSpPr>
        <p:cNvPr id="136" name="Shape 136"/>
        <p:cNvGrpSpPr/>
        <p:nvPr/>
      </p:nvGrpSpPr>
      <p:grpSpPr>
        <a:xfrm>
          <a:off x="0" y="0"/>
          <a:ext cx="0" cy="0"/>
          <a:chOff x="0" y="0"/>
          <a:chExt cx="0" cy="0"/>
        </a:xfrm>
      </p:grpSpPr>
      <p:sp>
        <p:nvSpPr>
          <p:cNvPr id="137" name="Google Shape;137;p39"/>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8" name="Google Shape;138;p39"/>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9" name="Google Shape;139;p39"/>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3 Content">
  <p:cSld name="Blue/White 3 Content">
    <p:bg>
      <p:bgPr>
        <a:solidFill>
          <a:srgbClr val="FFFFFF"/>
        </a:solidFill>
      </p:bgPr>
    </p:bg>
    <p:spTree>
      <p:nvGrpSpPr>
        <p:cNvPr id="140" name="Shape 140"/>
        <p:cNvGrpSpPr/>
        <p:nvPr/>
      </p:nvGrpSpPr>
      <p:grpSpPr>
        <a:xfrm>
          <a:off x="0" y="0"/>
          <a:ext cx="0" cy="0"/>
          <a:chOff x="0" y="0"/>
          <a:chExt cx="0" cy="0"/>
        </a:xfrm>
      </p:grpSpPr>
      <p:sp>
        <p:nvSpPr>
          <p:cNvPr id="141" name="Google Shape;141;p40"/>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2" name="Google Shape;142;p40"/>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43" name="Google Shape;143;p4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Bottom Photo">
  <p:cSld name="Blue/White 1 Content + Bottom Photo">
    <p:bg>
      <p:bgPr>
        <a:solidFill>
          <a:srgbClr val="FFFFFF"/>
        </a:solidFill>
      </p:bgPr>
    </p:bg>
    <p:spTree>
      <p:nvGrpSpPr>
        <p:cNvPr id="144" name="Shape 144"/>
        <p:cNvGrpSpPr/>
        <p:nvPr/>
      </p:nvGrpSpPr>
      <p:grpSpPr>
        <a:xfrm>
          <a:off x="0" y="0"/>
          <a:ext cx="0" cy="0"/>
          <a:chOff x="0" y="0"/>
          <a:chExt cx="0" cy="0"/>
        </a:xfrm>
      </p:grpSpPr>
      <p:sp>
        <p:nvSpPr>
          <p:cNvPr id="145" name="Google Shape;145;p41"/>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46" name="Google Shape;146;p41"/>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7" name="Google Shape;147;p4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48" name="Google Shape;148;p41"/>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Right Photo">
  <p:cSld name="Blue/White 1 Content + Right Photo">
    <p:bg>
      <p:bgPr>
        <a:solidFill>
          <a:srgbClr val="FFFFFF"/>
        </a:solidFill>
      </p:bgPr>
    </p:bg>
    <p:spTree>
      <p:nvGrpSpPr>
        <p:cNvPr id="149" name="Shape 149"/>
        <p:cNvGrpSpPr/>
        <p:nvPr/>
      </p:nvGrpSpPr>
      <p:grpSpPr>
        <a:xfrm>
          <a:off x="0" y="0"/>
          <a:ext cx="0" cy="0"/>
          <a:chOff x="0" y="0"/>
          <a:chExt cx="0" cy="0"/>
        </a:xfrm>
      </p:grpSpPr>
      <p:sp>
        <p:nvSpPr>
          <p:cNvPr id="150" name="Google Shape;150;p42"/>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1" name="Google Shape;151;p4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52" name="Google Shape;152;p42"/>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3" name="Google Shape;153;p42"/>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54" name="Google Shape;154;p42"/>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Title + Left Photo">
  <p:cSld name="Blue/White Title + Left Photo">
    <p:bg>
      <p:bgPr>
        <a:solidFill>
          <a:srgbClr val="FFFFFF"/>
        </a:solidFill>
      </p:bgPr>
    </p:bg>
    <p:spTree>
      <p:nvGrpSpPr>
        <p:cNvPr id="155" name="Shape 155"/>
        <p:cNvGrpSpPr/>
        <p:nvPr/>
      </p:nvGrpSpPr>
      <p:grpSpPr>
        <a:xfrm>
          <a:off x="0" y="0"/>
          <a:ext cx="0" cy="0"/>
          <a:chOff x="0" y="0"/>
          <a:chExt cx="0" cy="0"/>
        </a:xfrm>
      </p:grpSpPr>
      <p:sp>
        <p:nvSpPr>
          <p:cNvPr id="156" name="Google Shape;156;p43"/>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7" name="Google Shape;157;p4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58" name="Google Shape;158;p43"/>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9" name="Google Shape;159;p43"/>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7E5"/>
        </a:solidFill>
      </p:bgPr>
    </p:bg>
    <p:spTree>
      <p:nvGrpSpPr>
        <p:cNvPr id="5" name="Shape 5"/>
        <p:cNvGrpSpPr/>
        <p:nvPr/>
      </p:nvGrpSpPr>
      <p:grpSpPr>
        <a:xfrm>
          <a:off x="0" y="0"/>
          <a:ext cx="0" cy="0"/>
          <a:chOff x="0" y="0"/>
          <a:chExt cx="0" cy="0"/>
        </a:xfrm>
      </p:grpSpPr>
      <p:sp>
        <p:nvSpPr>
          <p:cNvPr id="6" name="Google Shape;6;p14"/>
          <p:cNvSpPr/>
          <p:nvPr/>
        </p:nvSpPr>
        <p:spPr>
          <a:xfrm>
            <a:off x="0" y="0"/>
            <a:ext cx="9144001" cy="6858001"/>
          </a:xfrm>
          <a:custGeom>
            <a:rect b="b" l="l" r="r" t="t"/>
            <a:pathLst>
              <a:path extrusionOk="0" h="21600" w="21600">
                <a:moveTo>
                  <a:pt x="0" y="0"/>
                </a:moveTo>
                <a:lnTo>
                  <a:pt x="21600" y="0"/>
                </a:lnTo>
                <a:lnTo>
                  <a:pt x="21600" y="21600"/>
                </a:lnTo>
                <a:lnTo>
                  <a:pt x="0" y="21600"/>
                </a:lnTo>
                <a:close/>
                <a:moveTo>
                  <a:pt x="360" y="480"/>
                </a:moveTo>
                <a:lnTo>
                  <a:pt x="360" y="21120"/>
                </a:lnTo>
                <a:lnTo>
                  <a:pt x="21240" y="21120"/>
                </a:lnTo>
                <a:lnTo>
                  <a:pt x="21240" y="480"/>
                </a:lnTo>
                <a:close/>
              </a:path>
            </a:pathLst>
          </a:cu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7" name="Google Shape;7;p14"/>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279400" lvl="0" marL="457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indent="-279400" lvl="1" marL="914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indent="-279400" lvl="2" marL="1371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indent="-279400" lvl="3" marL="1828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indent="-279400" lvl="4" marL="22860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indent="-279400" lvl="5" marL="2743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indent="-279400" lvl="6" marL="3200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indent="-279400" lvl="7" marL="3657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indent="-279400" lvl="8" marL="4114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 name="Google Shape;8;p14"/>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s-MX"/>
              <a:t>‹#›</a:t>
            </a:fld>
            <a:endParaRPr/>
          </a:p>
        </p:txBody>
      </p:sp>
      <p:sp>
        <p:nvSpPr>
          <p:cNvPr id="9" name="Google Shape;9;p1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1pPr>
            <a:lvl2pPr lvl="1"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2pPr>
            <a:lvl3pPr lvl="2"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3pPr>
            <a:lvl4pPr lvl="3"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4pPr>
            <a:lvl5pPr lvl="4"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5pPr>
            <a:lvl6pPr lvl="5"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6pPr>
            <a:lvl7pPr lvl="6"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7pPr>
            <a:lvl8pPr lvl="7"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8pPr>
            <a:lvl9pPr lvl="8"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redalyc.org/pdf/1872/187222420006.pdf" TargetMode="External"/><Relationship Id="rId4" Type="http://schemas.openxmlformats.org/officeDocument/2006/relationships/hyperlink" Target="http://repositorio.uchile.cl/bitstream/handle/2250/145515/Cornejo%20Kunz%20Daniela.pdf?sequence=1&amp;isAllowed=y" TargetMode="External"/><Relationship Id="rId9" Type="http://schemas.openxmlformats.org/officeDocument/2006/relationships/image" Target="../media/image3.png"/><Relationship Id="rId5" Type="http://schemas.openxmlformats.org/officeDocument/2006/relationships/hyperlink" Target="https://programas.cuaed.unam.mx/repositorio/moodle/pluginfile.php/1185/mod_resource/content/1/contenido/index.html" TargetMode="External"/><Relationship Id="rId6" Type="http://schemas.openxmlformats.org/officeDocument/2006/relationships/hyperlink" Target="https://programas.cuaed.unam.mx/repositorio/moodle/pluginfile.php/1185/mod_resource/content/1/contenido/index.html" TargetMode="External"/><Relationship Id="rId7" Type="http://schemas.openxmlformats.org/officeDocument/2006/relationships/hyperlink" Target="https://www.uv.mx/personal/alsalas/files/2011/11/induccion.pdf" TargetMode="External"/><Relationship Id="rId8" Type="http://schemas.openxmlformats.org/officeDocument/2006/relationships/hyperlink" Target="about:blan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165" name="Google Shape;165;p1"/>
          <p:cNvGrpSpPr/>
          <p:nvPr/>
        </p:nvGrpSpPr>
        <p:grpSpPr>
          <a:xfrm>
            <a:off x="450436" y="568664"/>
            <a:ext cx="2140365" cy="925711"/>
            <a:chOff x="0" y="0"/>
            <a:chExt cx="2140364" cy="925709"/>
          </a:xfrm>
        </p:grpSpPr>
        <p:sp>
          <p:nvSpPr>
            <p:cNvPr id="166" name="Google Shape;166;p1"/>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167" name="Google Shape;167;p1"/>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
        <p:nvSpPr>
          <p:cNvPr id="168" name="Google Shape;168;p1"/>
          <p:cNvSpPr txBox="1"/>
          <p:nvPr>
            <p:ph type="title"/>
          </p:nvPr>
        </p:nvSpPr>
        <p:spPr>
          <a:xfrm>
            <a:off x="685800" y="2133600"/>
            <a:ext cx="8020878" cy="1600200"/>
          </a:xfrm>
          <a:prstGeom prst="rect">
            <a:avLst/>
          </a:prstGeom>
          <a:noFill/>
          <a:ln>
            <a:noFill/>
          </a:ln>
        </p:spPr>
        <p:txBody>
          <a:bodyPr anchorCtr="0" anchor="b" bIns="45700" lIns="45700" spcFirstLastPara="1" rIns="45700" wrap="square" tIns="45700">
            <a:normAutofit/>
          </a:bodyPr>
          <a:lstStyle/>
          <a:p>
            <a:pPr indent="0" lvl="0" marL="0" rtl="0" algn="ctr">
              <a:lnSpc>
                <a:spcPct val="100000"/>
              </a:lnSpc>
              <a:spcBef>
                <a:spcPts val="0"/>
              </a:spcBef>
              <a:spcAft>
                <a:spcPts val="0"/>
              </a:spcAft>
              <a:buClr>
                <a:srgbClr val="FFFFFF"/>
              </a:buClr>
              <a:buSzPts val="2000"/>
              <a:buFont typeface="Gill Sans"/>
              <a:buNone/>
            </a:pPr>
            <a:r>
              <a:rPr lang="es-MX" sz="2000"/>
              <a:t>RECOMENDACIONES PARA UN PROCESO DE </a:t>
            </a:r>
            <a:br>
              <a:rPr lang="es-MX" sz="2000"/>
            </a:br>
            <a:r>
              <a:rPr lang="es-MX" sz="2000"/>
              <a:t>INDUCCIÓN EXITOSO</a:t>
            </a:r>
            <a:endParaRPr sz="2000"/>
          </a:p>
        </p:txBody>
      </p:sp>
      <p:pic>
        <p:nvPicPr>
          <p:cNvPr descr="Sala de juntas" id="169" name="Google Shape;169;p1"/>
          <p:cNvPicPr preferRelativeResize="0"/>
          <p:nvPr/>
        </p:nvPicPr>
        <p:blipFill rotWithShape="1">
          <a:blip r:embed="rId4">
            <a:alphaModFix/>
          </a:blip>
          <a:srcRect b="0" l="0" r="0" t="0"/>
          <a:stretch/>
        </p:blipFill>
        <p:spPr>
          <a:xfrm>
            <a:off x="7394713" y="5244548"/>
            <a:ext cx="1172817" cy="11728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
          <p:cNvSpPr txBox="1"/>
          <p:nvPr>
            <p:ph type="title"/>
          </p:nvPr>
        </p:nvSpPr>
        <p:spPr>
          <a:xfrm>
            <a:off x="686104" y="556591"/>
            <a:ext cx="7772401" cy="815011"/>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2400"/>
              <a:buFont typeface="Gill Sans"/>
              <a:buNone/>
            </a:pPr>
            <a:r>
              <a:rPr b="1" lang="es-MX" sz="2400"/>
              <a:t>AGENDA</a:t>
            </a:r>
            <a:endParaRPr/>
          </a:p>
        </p:txBody>
      </p:sp>
      <p:sp>
        <p:nvSpPr>
          <p:cNvPr id="175" name="Google Shape;175;p2"/>
          <p:cNvSpPr txBox="1"/>
          <p:nvPr>
            <p:ph idx="1" type="body"/>
          </p:nvPr>
        </p:nvSpPr>
        <p:spPr>
          <a:xfrm>
            <a:off x="686105" y="649356"/>
            <a:ext cx="7772400" cy="5615609"/>
          </a:xfrm>
          <a:prstGeom prst="rect">
            <a:avLst/>
          </a:prstGeom>
          <a:solidFill>
            <a:schemeClr val="accent1"/>
          </a:solid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FFFFFF"/>
              </a:buClr>
              <a:buSzPts val="1929"/>
              <a:buNone/>
            </a:pPr>
            <a:br>
              <a:rPr lang="es-MX" sz="1929">
                <a:solidFill>
                  <a:srgbClr val="FFFFFF"/>
                </a:solidFill>
              </a:rPr>
            </a:br>
            <a:endParaRPr sz="780">
              <a:solidFill>
                <a:srgbClr val="FFFFFF"/>
              </a:solidFill>
            </a:endParaRPr>
          </a:p>
          <a:p>
            <a:pPr indent="0" lvl="1" marL="191542" rtl="0" algn="l">
              <a:lnSpc>
                <a:spcPct val="100000"/>
              </a:lnSpc>
              <a:spcBef>
                <a:spcPts val="500"/>
              </a:spcBef>
              <a:spcAft>
                <a:spcPts val="0"/>
              </a:spcAft>
              <a:buClr>
                <a:srgbClr val="FFFFFF"/>
              </a:buClr>
              <a:buSzPts val="1929"/>
              <a:buNone/>
            </a:pPr>
            <a:r>
              <a:rPr lang="es-MX" sz="1929">
                <a:solidFill>
                  <a:srgbClr val="FFFFFF"/>
                </a:solidFill>
              </a:rPr>
              <a:t>ÍNDICE</a:t>
            </a:r>
            <a:endParaRPr sz="1170">
              <a:solidFill>
                <a:srgbClr val="FFFFFF"/>
              </a:solidFill>
            </a:endParaRPr>
          </a:p>
          <a:p>
            <a:pPr indent="0" lvl="4" marL="490910" rtl="0" algn="l">
              <a:lnSpc>
                <a:spcPct val="100000"/>
              </a:lnSpc>
              <a:spcBef>
                <a:spcPts val="500"/>
              </a:spcBef>
              <a:spcAft>
                <a:spcPts val="0"/>
              </a:spcAft>
              <a:buClr>
                <a:srgbClr val="FFFFFF"/>
              </a:buClr>
              <a:buSzPts val="1929"/>
              <a:buNone/>
            </a:pPr>
            <a:br>
              <a:rPr b="0" lang="es-MX" sz="1929">
                <a:solidFill>
                  <a:srgbClr val="FFFFFF"/>
                </a:solidFill>
              </a:rPr>
            </a:br>
            <a:r>
              <a:rPr b="0" lang="es-MX" sz="1929">
                <a:solidFill>
                  <a:srgbClr val="FFFFFF"/>
                </a:solidFill>
              </a:rPr>
              <a:t>1. </a:t>
            </a:r>
            <a:r>
              <a:rPr lang="es-MX" sz="1929">
                <a:solidFill>
                  <a:srgbClr val="FFFFFF"/>
                </a:solidFill>
              </a:rPr>
              <a:t>¿Qué es y para qué sirve la inducción?</a:t>
            </a:r>
            <a:endParaRPr/>
          </a:p>
          <a:p>
            <a:pPr indent="0" lvl="4" marL="490910" rtl="0" algn="l">
              <a:lnSpc>
                <a:spcPct val="100000"/>
              </a:lnSpc>
              <a:spcBef>
                <a:spcPts val="500"/>
              </a:spcBef>
              <a:spcAft>
                <a:spcPts val="0"/>
              </a:spcAft>
              <a:buClr>
                <a:srgbClr val="635C5B"/>
              </a:buClr>
              <a:buSzPts val="780"/>
              <a:buNone/>
            </a:pPr>
            <a:r>
              <a:t/>
            </a:r>
            <a:endParaRPr b="0" sz="780">
              <a:solidFill>
                <a:srgbClr val="FFFFFF"/>
              </a:solidFill>
            </a:endParaRPr>
          </a:p>
          <a:p>
            <a:pPr indent="0" lvl="4" marL="490910" rtl="0" algn="l">
              <a:lnSpc>
                <a:spcPct val="100000"/>
              </a:lnSpc>
              <a:spcBef>
                <a:spcPts val="500"/>
              </a:spcBef>
              <a:spcAft>
                <a:spcPts val="0"/>
              </a:spcAft>
              <a:buClr>
                <a:srgbClr val="FFFFFF"/>
              </a:buClr>
              <a:buSzPts val="1929"/>
              <a:buNone/>
            </a:pPr>
            <a:r>
              <a:rPr lang="es-MX" sz="1929">
                <a:solidFill>
                  <a:srgbClr val="FFFFFF"/>
                </a:solidFill>
              </a:rPr>
              <a:t>2. ¿Qué debo incluir en una inducción exitosa?</a:t>
            </a:r>
            <a:endParaRPr/>
          </a:p>
          <a:p>
            <a:pPr indent="0" lvl="4" marL="490910" rtl="0" algn="l">
              <a:lnSpc>
                <a:spcPct val="100000"/>
              </a:lnSpc>
              <a:spcBef>
                <a:spcPts val="500"/>
              </a:spcBef>
              <a:spcAft>
                <a:spcPts val="0"/>
              </a:spcAft>
              <a:buClr>
                <a:srgbClr val="635C5B"/>
              </a:buClr>
              <a:buSzPts val="780"/>
              <a:buNone/>
            </a:pPr>
            <a:r>
              <a:t/>
            </a:r>
            <a:endParaRPr sz="780">
              <a:solidFill>
                <a:srgbClr val="FFFFFF"/>
              </a:solidFill>
            </a:endParaRPr>
          </a:p>
          <a:p>
            <a:pPr indent="0" lvl="4" marL="490910" rtl="0" algn="l">
              <a:lnSpc>
                <a:spcPct val="100000"/>
              </a:lnSpc>
              <a:spcBef>
                <a:spcPts val="500"/>
              </a:spcBef>
              <a:spcAft>
                <a:spcPts val="0"/>
              </a:spcAft>
              <a:buClr>
                <a:srgbClr val="FFFFFF"/>
              </a:buClr>
              <a:buSzPts val="1929"/>
              <a:buNone/>
            </a:pPr>
            <a:r>
              <a:rPr lang="es-MX" sz="1929">
                <a:solidFill>
                  <a:srgbClr val="FFFFFF"/>
                </a:solidFill>
              </a:rPr>
              <a:t>3. ¿Cómo se lleva a cabo un proceso de inducción?</a:t>
            </a:r>
            <a:endParaRPr/>
          </a:p>
          <a:p>
            <a:pPr indent="0" lvl="4" marL="490910" rtl="0" algn="l">
              <a:lnSpc>
                <a:spcPct val="100000"/>
              </a:lnSpc>
              <a:spcBef>
                <a:spcPts val="500"/>
              </a:spcBef>
              <a:spcAft>
                <a:spcPts val="0"/>
              </a:spcAft>
              <a:buClr>
                <a:srgbClr val="635C5B"/>
              </a:buClr>
              <a:buSzPts val="780"/>
              <a:buNone/>
            </a:pPr>
            <a:r>
              <a:t/>
            </a:r>
            <a:endParaRPr sz="780">
              <a:solidFill>
                <a:srgbClr val="FFFFFF"/>
              </a:solidFill>
            </a:endParaRPr>
          </a:p>
          <a:p>
            <a:pPr indent="0" lvl="4" marL="490910" rtl="0" algn="l">
              <a:lnSpc>
                <a:spcPct val="100000"/>
              </a:lnSpc>
              <a:spcBef>
                <a:spcPts val="500"/>
              </a:spcBef>
              <a:spcAft>
                <a:spcPts val="0"/>
              </a:spcAft>
              <a:buClr>
                <a:srgbClr val="FFFFFF"/>
              </a:buClr>
              <a:buSzPts val="1929"/>
              <a:buNone/>
            </a:pPr>
            <a:r>
              <a:rPr lang="es-MX" sz="1929">
                <a:solidFill>
                  <a:srgbClr val="FFFFFF"/>
                </a:solidFill>
              </a:rPr>
              <a:t>4. Bibliografía complementaria.</a:t>
            </a:r>
            <a:endParaRPr/>
          </a:p>
          <a:p>
            <a:pPr indent="0" lvl="4" marL="490910" rtl="0" algn="l">
              <a:lnSpc>
                <a:spcPct val="100000"/>
              </a:lnSpc>
              <a:spcBef>
                <a:spcPts val="500"/>
              </a:spcBef>
              <a:spcAft>
                <a:spcPts val="0"/>
              </a:spcAft>
              <a:buClr>
                <a:srgbClr val="FFFFFF"/>
              </a:buClr>
              <a:buSzPts val="1929"/>
              <a:buNone/>
            </a:pPr>
            <a:br>
              <a:rPr b="0" lang="es-MX" sz="1929">
                <a:solidFill>
                  <a:srgbClr val="FFFFFF"/>
                </a:solidFill>
              </a:rPr>
            </a:br>
            <a:endParaRPr b="0" sz="78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1100"/>
              <a:buFont typeface="Gill Sans"/>
              <a:buNone/>
            </a:pPr>
            <a:r>
              <a:t/>
            </a:r>
            <a:endParaRPr/>
          </a:p>
        </p:txBody>
      </p:sp>
      <p:pic>
        <p:nvPicPr>
          <p:cNvPr id="181" name="Google Shape;181;p3"/>
          <p:cNvPicPr preferRelativeResize="0"/>
          <p:nvPr/>
        </p:nvPicPr>
        <p:blipFill rotWithShape="1">
          <a:blip r:embed="rId3">
            <a:alphaModFix/>
          </a:blip>
          <a:srcRect b="0" l="0" r="0" t="0"/>
          <a:stretch/>
        </p:blipFill>
        <p:spPr>
          <a:xfrm>
            <a:off x="127887" y="149920"/>
            <a:ext cx="8888226" cy="5166359"/>
          </a:xfrm>
          <a:prstGeom prst="rect">
            <a:avLst/>
          </a:prstGeom>
          <a:noFill/>
          <a:ln>
            <a:noFill/>
          </a:ln>
        </p:spPr>
      </p:pic>
      <p:sp>
        <p:nvSpPr>
          <p:cNvPr id="182" name="Google Shape;182;p3"/>
          <p:cNvSpPr txBox="1"/>
          <p:nvPr/>
        </p:nvSpPr>
        <p:spPr>
          <a:xfrm>
            <a:off x="334926" y="5450520"/>
            <a:ext cx="8240232" cy="1140602"/>
          </a:xfrm>
          <a:prstGeom prst="rect">
            <a:avLst/>
          </a:prstGeom>
          <a:noFill/>
          <a:ln>
            <a:noFill/>
          </a:ln>
        </p:spPr>
        <p:txBody>
          <a:bodyPr anchorCtr="0" anchor="b" bIns="45700" lIns="45700" spcFirstLastPara="1" rIns="45700" wrap="square" tIns="45700">
            <a:normAutofit/>
          </a:bodyPr>
          <a:lstStyle/>
          <a:p>
            <a:pPr indent="0" lvl="0" marL="0" marR="0" rtl="0" algn="ctr">
              <a:lnSpc>
                <a:spcPct val="90000"/>
              </a:lnSpc>
              <a:spcBef>
                <a:spcPts val="0"/>
              </a:spcBef>
              <a:spcAft>
                <a:spcPts val="0"/>
              </a:spcAft>
              <a:buClr>
                <a:schemeClr val="accent1"/>
              </a:buClr>
              <a:buSzPts val="1850"/>
              <a:buFont typeface="Gill Sans"/>
              <a:buNone/>
            </a:pPr>
            <a:r>
              <a:rPr b="0" i="1" lang="es-MX" sz="1850" u="none" cap="none" strike="noStrike">
                <a:solidFill>
                  <a:schemeClr val="accent1"/>
                </a:solidFill>
                <a:latin typeface="Gill Sans"/>
                <a:ea typeface="Gill Sans"/>
                <a:cs typeface="Gill Sans"/>
                <a:sym typeface="Gill Sans"/>
              </a:rPr>
              <a:t>“El ser humano necesita recibir instrucción sencilla e inteligente sobre lo que se espera que haga, cómo lo puede hacer y qué constituye un trabajo bien hecho”.</a:t>
            </a:r>
            <a:endParaRPr/>
          </a:p>
          <a:p>
            <a:pPr indent="0" lvl="0" marL="0" marR="0" rtl="0" algn="ctr">
              <a:lnSpc>
                <a:spcPct val="90000"/>
              </a:lnSpc>
              <a:spcBef>
                <a:spcPts val="0"/>
              </a:spcBef>
              <a:spcAft>
                <a:spcPts val="0"/>
              </a:spcAft>
              <a:buClr>
                <a:schemeClr val="accent1"/>
              </a:buClr>
              <a:buSzPts val="1850"/>
              <a:buFont typeface="Gill Sans"/>
              <a:buNone/>
            </a:pPr>
            <a:r>
              <a:rPr b="0" i="1" lang="es-MX" sz="1850" u="none" cap="none" strike="noStrike">
                <a:solidFill>
                  <a:schemeClr val="accent1"/>
                </a:solidFill>
                <a:latin typeface="Gill Sans"/>
                <a:ea typeface="Gill Sans"/>
                <a:cs typeface="Gill Sans"/>
                <a:sym typeface="Gill Sans"/>
              </a:rPr>
              <a:t> </a:t>
            </a:r>
            <a:br>
              <a:rPr b="0" i="1" lang="es-MX" sz="1850" u="none" cap="none" strike="noStrike">
                <a:solidFill>
                  <a:schemeClr val="accent1"/>
                </a:solidFill>
                <a:latin typeface="Gill Sans"/>
                <a:ea typeface="Gill Sans"/>
                <a:cs typeface="Gill Sans"/>
                <a:sym typeface="Gill Sans"/>
              </a:rPr>
            </a:br>
            <a:r>
              <a:rPr b="1" i="1" lang="es-MX" sz="1850" u="none" cap="none" strike="noStrike">
                <a:solidFill>
                  <a:schemeClr val="accent1"/>
                </a:solidFill>
                <a:latin typeface="Gill Sans"/>
                <a:ea typeface="Gill Sans"/>
                <a:cs typeface="Gill Sans"/>
                <a:sym typeface="Gill Sans"/>
              </a:rPr>
              <a:t>Lawrence Appley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
          <p:cNvSpPr/>
          <p:nvPr/>
        </p:nvSpPr>
        <p:spPr>
          <a:xfrm>
            <a:off x="839972" y="1327871"/>
            <a:ext cx="7618228" cy="1330269"/>
          </a:xfrm>
          <a:prstGeom prst="rect">
            <a:avLst/>
          </a:prstGeom>
          <a:solidFill>
            <a:schemeClr val="accent1"/>
          </a:solidFill>
          <a:ln cap="flat" cmpd="sng" w="25400">
            <a:solidFill>
              <a:schemeClr val="accent1"/>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188" name="Google Shape;188;p4"/>
          <p:cNvSpPr txBox="1"/>
          <p:nvPr>
            <p:ph idx="1" type="body"/>
          </p:nvPr>
        </p:nvSpPr>
        <p:spPr>
          <a:xfrm>
            <a:off x="2535090" y="2936352"/>
            <a:ext cx="5923110" cy="4572000"/>
          </a:xfrm>
          <a:prstGeom prst="rect">
            <a:avLst/>
          </a:prstGeom>
          <a:noFill/>
          <a:ln>
            <a:noFill/>
          </a:ln>
        </p:spPr>
        <p:txBody>
          <a:bodyPr anchorCtr="0" anchor="t" bIns="45700" lIns="45700" spcFirstLastPara="1" rIns="45700" wrap="square" tIns="45700">
            <a:normAutofit/>
          </a:bodyPr>
          <a:lstStyle/>
          <a:p>
            <a:pPr indent="0" lvl="0" marL="97110" rtl="0" algn="just">
              <a:lnSpc>
                <a:spcPct val="100000"/>
              </a:lnSpc>
              <a:spcBef>
                <a:spcPts val="0"/>
              </a:spcBef>
              <a:spcAft>
                <a:spcPts val="0"/>
              </a:spcAft>
              <a:buClr>
                <a:srgbClr val="635C5B"/>
              </a:buClr>
              <a:buSzPts val="1600"/>
              <a:buNone/>
            </a:pPr>
            <a:r>
              <a:t/>
            </a:r>
            <a:endParaRPr sz="1600"/>
          </a:p>
          <a:p>
            <a:pPr indent="-101600" lvl="0" marL="97110" rtl="0" algn="just">
              <a:lnSpc>
                <a:spcPct val="100000"/>
              </a:lnSpc>
              <a:spcBef>
                <a:spcPts val="500"/>
              </a:spcBef>
              <a:spcAft>
                <a:spcPts val="0"/>
              </a:spcAft>
              <a:buClr>
                <a:srgbClr val="635C5B"/>
              </a:buClr>
              <a:buSzPts val="1600"/>
              <a:buChar char="•"/>
            </a:pPr>
            <a:r>
              <a:rPr lang="es-MX" sz="1600"/>
              <a:t>Conocimiento de misión, visión, objetivos, valores, normas, cultura.</a:t>
            </a:r>
            <a:endParaRPr/>
          </a:p>
          <a:p>
            <a:pPr indent="-101600" lvl="0" marL="97110" rtl="0" algn="just">
              <a:lnSpc>
                <a:spcPct val="100000"/>
              </a:lnSpc>
              <a:spcBef>
                <a:spcPts val="500"/>
              </a:spcBef>
              <a:spcAft>
                <a:spcPts val="0"/>
              </a:spcAft>
              <a:buClr>
                <a:srgbClr val="635C5B"/>
              </a:buClr>
              <a:buSzPts val="1600"/>
              <a:buChar char="•"/>
            </a:pPr>
            <a:r>
              <a:rPr lang="es-MX" sz="1600"/>
              <a:t>Adaptación al puesto de trabajo en el menor tiempo posible.</a:t>
            </a:r>
            <a:endParaRPr/>
          </a:p>
          <a:p>
            <a:pPr indent="-101600" lvl="0" marL="97110" rtl="0" algn="just">
              <a:lnSpc>
                <a:spcPct val="100000"/>
              </a:lnSpc>
              <a:spcBef>
                <a:spcPts val="500"/>
              </a:spcBef>
              <a:spcAft>
                <a:spcPts val="0"/>
              </a:spcAft>
              <a:buClr>
                <a:srgbClr val="635C5B"/>
              </a:buClr>
              <a:buSzPts val="1600"/>
              <a:buChar char="•"/>
            </a:pPr>
            <a:r>
              <a:rPr lang="es-MX" sz="1600"/>
              <a:t>Productividad de empleado(a) nuevo(a) en el tiempo mínimo.</a:t>
            </a:r>
            <a:endParaRPr/>
          </a:p>
          <a:p>
            <a:pPr indent="-101600" lvl="0" marL="97110" rtl="0" algn="just">
              <a:lnSpc>
                <a:spcPct val="100000"/>
              </a:lnSpc>
              <a:spcBef>
                <a:spcPts val="500"/>
              </a:spcBef>
              <a:spcAft>
                <a:spcPts val="0"/>
              </a:spcAft>
              <a:buClr>
                <a:srgbClr val="635C5B"/>
              </a:buClr>
              <a:buSzPts val="1600"/>
              <a:buChar char="•"/>
            </a:pPr>
            <a:r>
              <a:rPr lang="es-MX" sz="1600"/>
              <a:t>Moderar la atención de los compañeros y supervisores de trabajo.</a:t>
            </a:r>
            <a:endParaRPr/>
          </a:p>
          <a:p>
            <a:pPr indent="-101600" lvl="0" marL="97110" rtl="0" algn="just">
              <a:lnSpc>
                <a:spcPct val="100000"/>
              </a:lnSpc>
              <a:spcBef>
                <a:spcPts val="500"/>
              </a:spcBef>
              <a:spcAft>
                <a:spcPts val="0"/>
              </a:spcAft>
              <a:buClr>
                <a:srgbClr val="635C5B"/>
              </a:buClr>
              <a:buSzPts val="1600"/>
              <a:buChar char="•"/>
            </a:pPr>
            <a:r>
              <a:rPr lang="es-MX" sz="1600"/>
              <a:t>Reducción de la rotación de personal y renuncias tempranas.</a:t>
            </a:r>
            <a:endParaRPr/>
          </a:p>
          <a:p>
            <a:pPr indent="-101600" lvl="0" marL="97110" rtl="0" algn="just">
              <a:lnSpc>
                <a:spcPct val="100000"/>
              </a:lnSpc>
              <a:spcBef>
                <a:spcPts val="500"/>
              </a:spcBef>
              <a:spcAft>
                <a:spcPts val="0"/>
              </a:spcAft>
              <a:buClr>
                <a:srgbClr val="635C5B"/>
              </a:buClr>
              <a:buSzPts val="1600"/>
              <a:buChar char="•"/>
            </a:pPr>
            <a:r>
              <a:rPr lang="es-MX" sz="1600"/>
              <a:t>Atenuar el estrés, la ansiedad y la incertidumbre de quienes llegan.</a:t>
            </a:r>
            <a:endParaRPr/>
          </a:p>
          <a:p>
            <a:pPr indent="-101600" lvl="0" marL="97110" rtl="0" algn="just">
              <a:lnSpc>
                <a:spcPct val="100000"/>
              </a:lnSpc>
              <a:spcBef>
                <a:spcPts val="500"/>
              </a:spcBef>
              <a:spcAft>
                <a:spcPts val="0"/>
              </a:spcAft>
              <a:buClr>
                <a:srgbClr val="635C5B"/>
              </a:buClr>
              <a:buSzPts val="1600"/>
              <a:buChar char="•"/>
            </a:pPr>
            <a:r>
              <a:rPr lang="es-MX" sz="1600"/>
              <a:t>Prevenir errores en los canales de comunicación respecto a funciones, jerarquías, procedimientos, etcétera.</a:t>
            </a:r>
            <a:endParaRPr/>
          </a:p>
          <a:p>
            <a:pPr indent="-101600" lvl="0" marL="97110" rtl="0" algn="just">
              <a:lnSpc>
                <a:spcPct val="100000"/>
              </a:lnSpc>
              <a:spcBef>
                <a:spcPts val="500"/>
              </a:spcBef>
              <a:spcAft>
                <a:spcPts val="0"/>
              </a:spcAft>
              <a:buClr>
                <a:srgbClr val="635C5B"/>
              </a:buClr>
              <a:buSzPts val="1600"/>
              <a:buChar char="•"/>
            </a:pPr>
            <a:r>
              <a:rPr lang="es-MX" sz="1600"/>
              <a:t>Desarrollar expectativas realistas de ambas partes.</a:t>
            </a:r>
            <a:endParaRPr/>
          </a:p>
        </p:txBody>
      </p:sp>
      <p:sp>
        <p:nvSpPr>
          <p:cNvPr id="189" name="Google Shape;189;p4"/>
          <p:cNvSpPr txBox="1"/>
          <p:nvPr>
            <p:ph type="title"/>
          </p:nvPr>
        </p:nvSpPr>
        <p:spPr>
          <a:xfrm>
            <a:off x="685799" y="490393"/>
            <a:ext cx="7772401" cy="519702"/>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I. ¿QUÉ ES Y PARA QUÉ SIRVE LA INDUCCIÓN?</a:t>
            </a:r>
            <a:endParaRPr/>
          </a:p>
        </p:txBody>
      </p:sp>
      <p:sp>
        <p:nvSpPr>
          <p:cNvPr id="190" name="Google Shape;190;p4"/>
          <p:cNvSpPr/>
          <p:nvPr/>
        </p:nvSpPr>
        <p:spPr>
          <a:xfrm>
            <a:off x="1904625" y="1420617"/>
            <a:ext cx="6544340" cy="1154162"/>
          </a:xfrm>
          <a:prstGeom prst="rect">
            <a:avLst/>
          </a:prstGeom>
          <a:solidFill>
            <a:schemeClr val="accent1"/>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
              <a:buFont typeface="Gill Sans"/>
              <a:buNone/>
            </a:pPr>
            <a:r>
              <a:t/>
            </a:r>
            <a:endParaRPr b="0" i="0" sz="400" u="none" cap="none" strike="noStrike">
              <a:solidFill>
                <a:srgbClr val="FFFFFF"/>
              </a:solidFill>
              <a:latin typeface="Gill Sans"/>
              <a:ea typeface="Gill Sans"/>
              <a:cs typeface="Gill Sans"/>
              <a:sym typeface="Gill Sans"/>
            </a:endParaRPr>
          </a:p>
          <a:p>
            <a:pPr indent="0" lvl="0" marL="0" marR="0" rtl="0" algn="l">
              <a:lnSpc>
                <a:spcPct val="100000"/>
              </a:lnSpc>
              <a:spcBef>
                <a:spcPts val="0"/>
              </a:spcBef>
              <a:spcAft>
                <a:spcPts val="0"/>
              </a:spcAft>
              <a:buClr>
                <a:srgbClr val="FFFFFF"/>
              </a:buClr>
              <a:buSzPts val="1600"/>
              <a:buFont typeface="Gill Sans"/>
              <a:buNone/>
            </a:pPr>
            <a:r>
              <a:rPr b="0" i="0" lang="es-MX" sz="1600" u="none" cap="none" strike="noStrike">
                <a:solidFill>
                  <a:srgbClr val="FFFFFF"/>
                </a:solidFill>
                <a:latin typeface="Gill Sans"/>
                <a:ea typeface="Gill Sans"/>
                <a:cs typeface="Gill Sans"/>
                <a:sym typeface="Gill Sans"/>
              </a:rPr>
              <a:t>“Socialización que se efectúa con el objetivo de obtener las aptitudes y capacidades de trabajo, la adopción de roles apropiados, la adaptación a las normas y valores del grupo de trabajo” </a:t>
            </a:r>
            <a:endParaRPr/>
          </a:p>
          <a:p>
            <a:pPr indent="0" lvl="0" marL="0" marR="0" rtl="0" algn="l">
              <a:lnSpc>
                <a:spcPct val="100000"/>
              </a:lnSpc>
              <a:spcBef>
                <a:spcPts val="0"/>
              </a:spcBef>
              <a:spcAft>
                <a:spcPts val="0"/>
              </a:spcAft>
              <a:buClr>
                <a:srgbClr val="FFFFFF"/>
              </a:buClr>
              <a:buSzPts val="1600"/>
              <a:buFont typeface="Gill Sans"/>
              <a:buNone/>
            </a:pPr>
            <a:r>
              <a:rPr b="0" i="0" lang="es-MX" sz="1600" u="none" cap="none" strike="noStrike">
                <a:solidFill>
                  <a:srgbClr val="FFFFFF"/>
                </a:solidFill>
                <a:latin typeface="Gill Sans"/>
                <a:ea typeface="Gill Sans"/>
                <a:cs typeface="Gill Sans"/>
                <a:sym typeface="Gill Sans"/>
              </a:rPr>
              <a:t>(Koontz y Weihrich, 1994).</a:t>
            </a:r>
            <a:endParaRPr/>
          </a:p>
        </p:txBody>
      </p:sp>
      <p:pic>
        <p:nvPicPr>
          <p:cNvPr descr="Diana" id="191" name="Google Shape;191;p4"/>
          <p:cNvPicPr preferRelativeResize="0"/>
          <p:nvPr/>
        </p:nvPicPr>
        <p:blipFill rotWithShape="1">
          <a:blip r:embed="rId3">
            <a:alphaModFix/>
          </a:blip>
          <a:srcRect b="0" l="0" r="0" t="0"/>
          <a:stretch/>
        </p:blipFill>
        <p:spPr>
          <a:xfrm>
            <a:off x="855920" y="3589818"/>
            <a:ext cx="1220086" cy="1220086"/>
          </a:xfrm>
          <a:prstGeom prst="rect">
            <a:avLst/>
          </a:prstGeom>
          <a:noFill/>
          <a:ln>
            <a:noFill/>
          </a:ln>
        </p:spPr>
      </p:pic>
      <p:pic>
        <p:nvPicPr>
          <p:cNvPr descr="Burbuja de chat" id="192" name="Google Shape;192;p4"/>
          <p:cNvPicPr preferRelativeResize="0"/>
          <p:nvPr/>
        </p:nvPicPr>
        <p:blipFill rotWithShape="1">
          <a:blip r:embed="rId4">
            <a:alphaModFix/>
          </a:blip>
          <a:srcRect b="0" l="0" r="0" t="0"/>
          <a:stretch/>
        </p:blipFill>
        <p:spPr>
          <a:xfrm>
            <a:off x="919716" y="1533493"/>
            <a:ext cx="914400" cy="914400"/>
          </a:xfrm>
          <a:prstGeom prst="rect">
            <a:avLst/>
          </a:prstGeom>
          <a:noFill/>
          <a:ln>
            <a:noFill/>
          </a:ln>
        </p:spPr>
      </p:pic>
      <p:sp>
        <p:nvSpPr>
          <p:cNvPr id="193" name="Google Shape;193;p4"/>
          <p:cNvSpPr/>
          <p:nvPr/>
        </p:nvSpPr>
        <p:spPr>
          <a:xfrm>
            <a:off x="571099" y="4914576"/>
            <a:ext cx="1771121" cy="61555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2000"/>
              <a:buFont typeface="Gill Sans"/>
              <a:buNone/>
            </a:pPr>
            <a:r>
              <a:rPr b="0" i="0" lang="es-MX" sz="2000" u="none" cap="none" strike="noStrike">
                <a:solidFill>
                  <a:schemeClr val="accent1"/>
                </a:solidFill>
                <a:latin typeface="Gill Sans"/>
                <a:ea typeface="Gill Sans"/>
                <a:cs typeface="Gill Sans"/>
                <a:sym typeface="Gill Sans"/>
              </a:rPr>
              <a:t>OBJETIVOS  </a:t>
            </a:r>
            <a:r>
              <a:rPr b="0" i="0" lang="es-MX" sz="1400" u="none" cap="none" strike="noStrike">
                <a:solidFill>
                  <a:schemeClr val="accent1"/>
                </a:solidFill>
                <a:latin typeface="Gill Sans"/>
                <a:ea typeface="Gill Sans"/>
                <a:cs typeface="Gill Sans"/>
                <a:sym typeface="Gill Sans"/>
              </a:rPr>
              <a:t>(Chiavenato, 2002)</a:t>
            </a:r>
            <a:endParaRPr b="0" i="0" sz="2000" u="none" cap="none" strike="noStrike">
              <a:solidFill>
                <a:schemeClr val="accent1"/>
              </a:solidFill>
              <a:latin typeface="Gill Sans"/>
              <a:ea typeface="Gill Sans"/>
              <a:cs typeface="Gill Sans"/>
              <a:sym typeface="Gill Sans"/>
            </a:endParaRPr>
          </a:p>
        </p:txBody>
      </p:sp>
      <p:sp>
        <p:nvSpPr>
          <p:cNvPr id="194" name="Google Shape;194;p4"/>
          <p:cNvSpPr/>
          <p:nvPr/>
        </p:nvSpPr>
        <p:spPr>
          <a:xfrm>
            <a:off x="2162948" y="3119574"/>
            <a:ext cx="372141" cy="2919700"/>
          </a:xfrm>
          <a:prstGeom prst="leftBrace">
            <a:avLst>
              <a:gd fmla="val 8333" name="adj1"/>
              <a:gd fmla="val 50000" name="adj2"/>
            </a:avLst>
          </a:prstGeom>
          <a:noFill/>
          <a:ln cap="flat" cmpd="sng" w="25400">
            <a:solidFill>
              <a:schemeClr val="accent1"/>
            </a:solidFill>
            <a:prstDash val="solid"/>
            <a:round/>
            <a:headEnd len="sm" w="sm" type="none"/>
            <a:tailEnd len="sm" w="sm" type="none"/>
          </a:ln>
          <a:effectLst>
            <a:outerShdw blurRad="381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5"/>
          <p:cNvSpPr txBox="1"/>
          <p:nvPr>
            <p:ph idx="1" type="body"/>
          </p:nvPr>
        </p:nvSpPr>
        <p:spPr>
          <a:xfrm>
            <a:off x="2255520" y="1600200"/>
            <a:ext cx="5699760" cy="4572000"/>
          </a:xfrm>
          <a:prstGeom prst="rect">
            <a:avLst/>
          </a:prstGeom>
          <a:noFill/>
          <a:ln>
            <a:noFill/>
          </a:ln>
        </p:spPr>
        <p:txBody>
          <a:bodyPr anchorCtr="0" anchor="t" bIns="45700" lIns="45700" spcFirstLastPara="1" rIns="45700" wrap="square" tIns="45700">
            <a:normAutofit/>
          </a:bodyPr>
          <a:lstStyle/>
          <a:p>
            <a:pPr indent="-117475" lvl="1" marL="288652" rtl="0" algn="just">
              <a:lnSpc>
                <a:spcPct val="90000"/>
              </a:lnSpc>
              <a:spcBef>
                <a:spcPts val="0"/>
              </a:spcBef>
              <a:spcAft>
                <a:spcPts val="0"/>
              </a:spcAft>
              <a:buClr>
                <a:srgbClr val="635C5B"/>
              </a:buClr>
              <a:buSzPts val="1850"/>
              <a:buFont typeface="Noto Sans Symbols"/>
              <a:buChar char="✔"/>
            </a:pPr>
            <a:r>
              <a:rPr lang="es-MX" sz="1850"/>
              <a:t>Conocimiento profundo de la organización (misión, visión, causa social, grupos de interés).</a:t>
            </a:r>
            <a:endParaRPr/>
          </a:p>
          <a:p>
            <a:pPr indent="0" lvl="1" marL="191541" rtl="0" algn="just">
              <a:lnSpc>
                <a:spcPct val="90000"/>
              </a:lnSpc>
              <a:spcBef>
                <a:spcPts val="500"/>
              </a:spcBef>
              <a:spcAft>
                <a:spcPts val="0"/>
              </a:spcAft>
              <a:buClr>
                <a:srgbClr val="635C5B"/>
              </a:buClr>
              <a:buSzPts val="1850"/>
              <a:buNone/>
            </a:pPr>
            <a:r>
              <a:t/>
            </a:r>
            <a:endParaRPr sz="1850"/>
          </a:p>
          <a:p>
            <a:pPr indent="-117475" lvl="1" marL="288652" rtl="0" algn="just">
              <a:lnSpc>
                <a:spcPct val="90000"/>
              </a:lnSpc>
              <a:spcBef>
                <a:spcPts val="500"/>
              </a:spcBef>
              <a:spcAft>
                <a:spcPts val="0"/>
              </a:spcAft>
              <a:buClr>
                <a:srgbClr val="635C5B"/>
              </a:buClr>
              <a:buSzPts val="1850"/>
              <a:buFont typeface="Noto Sans Symbols"/>
              <a:buChar char="✔"/>
            </a:pPr>
            <a:r>
              <a:rPr lang="es-MX" sz="1850"/>
              <a:t>Cultura de la organización y su manera de operar a favor de la causa que apoyan.</a:t>
            </a:r>
            <a:endParaRPr/>
          </a:p>
          <a:p>
            <a:pPr indent="0" lvl="1" marL="191541" rtl="0" algn="just">
              <a:lnSpc>
                <a:spcPct val="90000"/>
              </a:lnSpc>
              <a:spcBef>
                <a:spcPts val="500"/>
              </a:spcBef>
              <a:spcAft>
                <a:spcPts val="0"/>
              </a:spcAft>
              <a:buClr>
                <a:srgbClr val="635C5B"/>
              </a:buClr>
              <a:buSzPts val="1850"/>
              <a:buNone/>
            </a:pPr>
            <a:r>
              <a:t/>
            </a:r>
            <a:endParaRPr sz="1850"/>
          </a:p>
          <a:p>
            <a:pPr indent="-117475" lvl="1" marL="288652" rtl="0" algn="just">
              <a:lnSpc>
                <a:spcPct val="90000"/>
              </a:lnSpc>
              <a:spcBef>
                <a:spcPts val="500"/>
              </a:spcBef>
              <a:spcAft>
                <a:spcPts val="0"/>
              </a:spcAft>
              <a:buClr>
                <a:srgbClr val="635C5B"/>
              </a:buClr>
              <a:buSzPts val="1850"/>
              <a:buFont typeface="Noto Sans Symbols"/>
              <a:buChar char="✔"/>
            </a:pPr>
            <a:r>
              <a:rPr lang="es-MX" sz="1850"/>
              <a:t>Los procedimientos asociados al puesto y las herramientas que se utilizarán. </a:t>
            </a:r>
            <a:endParaRPr/>
          </a:p>
          <a:p>
            <a:pPr indent="0" lvl="1" marL="288652" rtl="0" algn="just">
              <a:lnSpc>
                <a:spcPct val="90000"/>
              </a:lnSpc>
              <a:spcBef>
                <a:spcPts val="500"/>
              </a:spcBef>
              <a:spcAft>
                <a:spcPts val="0"/>
              </a:spcAft>
              <a:buClr>
                <a:srgbClr val="635C5B"/>
              </a:buClr>
              <a:buSzPts val="1850"/>
              <a:buFont typeface="Noto Sans Symbols"/>
              <a:buNone/>
            </a:pPr>
            <a:r>
              <a:t/>
            </a:r>
            <a:endParaRPr sz="1850"/>
          </a:p>
          <a:p>
            <a:pPr indent="-117475" lvl="1" marL="288652" rtl="0" algn="just">
              <a:lnSpc>
                <a:spcPct val="90000"/>
              </a:lnSpc>
              <a:spcBef>
                <a:spcPts val="500"/>
              </a:spcBef>
              <a:spcAft>
                <a:spcPts val="0"/>
              </a:spcAft>
              <a:buClr>
                <a:srgbClr val="635C5B"/>
              </a:buClr>
              <a:buSzPts val="1850"/>
              <a:buFont typeface="Noto Sans Symbols"/>
              <a:buChar char="✔"/>
            </a:pPr>
            <a:r>
              <a:rPr lang="es-MX" sz="1850"/>
              <a:t>Sesiones de formación específicas necesarias para el puesto o la organización.</a:t>
            </a:r>
            <a:endParaRPr/>
          </a:p>
          <a:p>
            <a:pPr indent="0" lvl="1" marL="288652" rtl="0" algn="just">
              <a:lnSpc>
                <a:spcPct val="90000"/>
              </a:lnSpc>
              <a:spcBef>
                <a:spcPts val="500"/>
              </a:spcBef>
              <a:spcAft>
                <a:spcPts val="0"/>
              </a:spcAft>
              <a:buClr>
                <a:srgbClr val="635C5B"/>
              </a:buClr>
              <a:buSzPts val="1850"/>
              <a:buFont typeface="Noto Sans Symbols"/>
              <a:buNone/>
            </a:pPr>
            <a:r>
              <a:t/>
            </a:r>
            <a:endParaRPr sz="1850"/>
          </a:p>
          <a:p>
            <a:pPr indent="-117475" lvl="1" marL="288652" rtl="0" algn="just">
              <a:lnSpc>
                <a:spcPct val="90000"/>
              </a:lnSpc>
              <a:spcBef>
                <a:spcPts val="500"/>
              </a:spcBef>
              <a:spcAft>
                <a:spcPts val="0"/>
              </a:spcAft>
              <a:buClr>
                <a:srgbClr val="635C5B"/>
              </a:buClr>
              <a:buSzPts val="1850"/>
              <a:buFont typeface="Noto Sans Symbols"/>
              <a:buChar char="✔"/>
            </a:pPr>
            <a:r>
              <a:rPr lang="es-MX" sz="1850"/>
              <a:t>Integración social del/ la nuevo (a) colaborador (a) con sus compañeros (as), jefes y jefas directos (as) y </a:t>
            </a:r>
            <a:r>
              <a:rPr i="1" lang="es-MX" sz="1850"/>
              <a:t>staff</a:t>
            </a:r>
            <a:r>
              <a:rPr lang="es-MX" sz="1850"/>
              <a:t> directivo.</a:t>
            </a:r>
            <a:endParaRPr/>
          </a:p>
          <a:p>
            <a:pPr indent="-50120" lvl="0" marL="97110" rtl="0" algn="just">
              <a:lnSpc>
                <a:spcPct val="90000"/>
              </a:lnSpc>
              <a:spcBef>
                <a:spcPts val="500"/>
              </a:spcBef>
              <a:spcAft>
                <a:spcPts val="0"/>
              </a:spcAft>
              <a:buClr>
                <a:srgbClr val="635C5B"/>
              </a:buClr>
              <a:buSzPts val="740"/>
              <a:buNone/>
            </a:pPr>
            <a:r>
              <a:t/>
            </a:r>
            <a:endParaRPr sz="740"/>
          </a:p>
        </p:txBody>
      </p:sp>
      <p:sp>
        <p:nvSpPr>
          <p:cNvPr id="200" name="Google Shape;200;p5"/>
          <p:cNvSpPr txBox="1"/>
          <p:nvPr>
            <p:ph type="title"/>
          </p:nvPr>
        </p:nvSpPr>
        <p:spPr>
          <a:xfrm>
            <a:off x="686104" y="685800"/>
            <a:ext cx="7772401" cy="685802"/>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cap="none"/>
              <a:t>2. ¿QUÉ DEBO INCLUIR EN UN ONBOARDING EXITOSO?</a:t>
            </a:r>
            <a:endParaRPr/>
          </a:p>
        </p:txBody>
      </p:sp>
      <p:pic>
        <p:nvPicPr>
          <p:cNvPr descr="Lista de comprobación" id="201" name="Google Shape;201;p5"/>
          <p:cNvPicPr preferRelativeResize="0"/>
          <p:nvPr/>
        </p:nvPicPr>
        <p:blipFill rotWithShape="1">
          <a:blip r:embed="rId3">
            <a:alphaModFix/>
          </a:blip>
          <a:srcRect b="0" l="0" r="0" t="0"/>
          <a:stretch/>
        </p:blipFill>
        <p:spPr>
          <a:xfrm>
            <a:off x="533704" y="2728264"/>
            <a:ext cx="1721816" cy="172181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6"/>
          <p:cNvSpPr txBox="1"/>
          <p:nvPr>
            <p:ph type="title"/>
          </p:nvPr>
        </p:nvSpPr>
        <p:spPr>
          <a:xfrm>
            <a:off x="686104" y="396683"/>
            <a:ext cx="7970216" cy="685802"/>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cap="none"/>
              <a:t>3. ¿CÓMO ES UN PROCESO DE ONBOARDING?</a:t>
            </a:r>
            <a:endParaRPr/>
          </a:p>
        </p:txBody>
      </p:sp>
      <p:grpSp>
        <p:nvGrpSpPr>
          <p:cNvPr id="207" name="Google Shape;207;p6"/>
          <p:cNvGrpSpPr/>
          <p:nvPr/>
        </p:nvGrpSpPr>
        <p:grpSpPr>
          <a:xfrm>
            <a:off x="1647758" y="1494162"/>
            <a:ext cx="5335190" cy="4610937"/>
            <a:chOff x="489261" y="2671"/>
            <a:chExt cx="5335190" cy="4610937"/>
          </a:xfrm>
        </p:grpSpPr>
        <p:sp>
          <p:nvSpPr>
            <p:cNvPr id="208" name="Google Shape;208;p6"/>
            <p:cNvSpPr/>
            <p:nvPr/>
          </p:nvSpPr>
          <p:spPr>
            <a:xfrm>
              <a:off x="2387681" y="2671"/>
              <a:ext cx="1538351" cy="999928"/>
            </a:xfrm>
            <a:prstGeom prst="roundRect">
              <a:avLst>
                <a:gd fmla="val 16667" name="adj"/>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6"/>
            <p:cNvSpPr txBox="1"/>
            <p:nvPr/>
          </p:nvSpPr>
          <p:spPr>
            <a:xfrm>
              <a:off x="2436493" y="51483"/>
              <a:ext cx="1440727" cy="902304"/>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EDEDED"/>
                </a:buClr>
                <a:buSzPts val="1700"/>
                <a:buFont typeface="Gill Sans"/>
                <a:buNone/>
              </a:pPr>
              <a:r>
                <a:rPr b="0" i="0" lang="es-MX" sz="1700" u="none" cap="none" strike="noStrike">
                  <a:solidFill>
                    <a:srgbClr val="EDEDED"/>
                  </a:solidFill>
                  <a:latin typeface="Gill Sans"/>
                  <a:ea typeface="Gill Sans"/>
                  <a:cs typeface="Gill Sans"/>
                  <a:sym typeface="Gill Sans"/>
                </a:rPr>
                <a:t>Preparación del ingreso</a:t>
              </a:r>
              <a:endParaRPr/>
            </a:p>
          </p:txBody>
        </p:sp>
        <p:sp>
          <p:nvSpPr>
            <p:cNvPr id="210" name="Google Shape;210;p6"/>
            <p:cNvSpPr/>
            <p:nvPr/>
          </p:nvSpPr>
          <p:spPr>
            <a:xfrm>
              <a:off x="1160740" y="502636"/>
              <a:ext cx="3992232" cy="3992232"/>
            </a:xfrm>
            <a:custGeom>
              <a:rect b="b" l="l" r="r" t="t"/>
              <a:pathLst>
                <a:path extrusionOk="0" h="120000" w="120000">
                  <a:moveTo>
                    <a:pt x="89303" y="7642"/>
                  </a:moveTo>
                  <a:lnTo>
                    <a:pt x="89303" y="7642"/>
                  </a:lnTo>
                  <a:cubicBezTo>
                    <a:pt x="95465" y="11090"/>
                    <a:pt x="100969" y="15599"/>
                    <a:pt x="105563" y="20962"/>
                  </a:cubicBezTo>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
            <p:cNvSpPr/>
            <p:nvPr/>
          </p:nvSpPr>
          <p:spPr>
            <a:xfrm>
              <a:off x="4286100" y="1381954"/>
              <a:ext cx="1538351" cy="999928"/>
            </a:xfrm>
            <a:prstGeom prst="roundRect">
              <a:avLst>
                <a:gd fmla="val 16667" name="adj"/>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txBox="1"/>
            <p:nvPr/>
          </p:nvSpPr>
          <p:spPr>
            <a:xfrm>
              <a:off x="4334912" y="1430766"/>
              <a:ext cx="1440727" cy="902304"/>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EDEDED"/>
                </a:buClr>
                <a:buSzPts val="1700"/>
                <a:buFont typeface="Gill Sans"/>
                <a:buNone/>
              </a:pPr>
              <a:r>
                <a:rPr b="0" i="0" lang="es-MX" sz="1700" u="none" cap="none" strike="noStrike">
                  <a:solidFill>
                    <a:srgbClr val="EDEDED"/>
                  </a:solidFill>
                  <a:latin typeface="Gill Sans"/>
                  <a:ea typeface="Gill Sans"/>
                  <a:cs typeface="Gill Sans"/>
                  <a:sym typeface="Gill Sans"/>
                </a:rPr>
                <a:t>Primer día de labores</a:t>
              </a:r>
              <a:endParaRPr/>
            </a:p>
          </p:txBody>
        </p:sp>
        <p:sp>
          <p:nvSpPr>
            <p:cNvPr id="213" name="Google Shape;213;p6"/>
            <p:cNvSpPr/>
            <p:nvPr/>
          </p:nvSpPr>
          <p:spPr>
            <a:xfrm>
              <a:off x="1160740" y="502636"/>
              <a:ext cx="3992232" cy="3992232"/>
            </a:xfrm>
            <a:custGeom>
              <a:rect b="b" l="l" r="r" t="t"/>
              <a:pathLst>
                <a:path extrusionOk="0" h="120000" w="120000">
                  <a:moveTo>
                    <a:pt x="119856" y="64159"/>
                  </a:moveTo>
                  <a:lnTo>
                    <a:pt x="119856" y="64159"/>
                  </a:lnTo>
                  <a:cubicBezTo>
                    <a:pt x="119306" y="72072"/>
                    <a:pt x="117193" y="79797"/>
                    <a:pt x="113638" y="86888"/>
                  </a:cubicBezTo>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p:nvPr/>
          </p:nvSpPr>
          <p:spPr>
            <a:xfrm>
              <a:off x="3560969" y="3613680"/>
              <a:ext cx="1538351" cy="999928"/>
            </a:xfrm>
            <a:prstGeom prst="roundRect">
              <a:avLst>
                <a:gd fmla="val 16667" name="adj"/>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txBox="1"/>
            <p:nvPr/>
          </p:nvSpPr>
          <p:spPr>
            <a:xfrm>
              <a:off x="3609781" y="3662492"/>
              <a:ext cx="1440727" cy="902304"/>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EDEDED"/>
                </a:buClr>
                <a:buSzPts val="1700"/>
                <a:buFont typeface="Gill Sans"/>
                <a:buNone/>
              </a:pPr>
              <a:r>
                <a:rPr b="0" i="0" lang="es-MX" sz="1700" u="none" cap="none" strike="noStrike">
                  <a:solidFill>
                    <a:srgbClr val="EDEDED"/>
                  </a:solidFill>
                  <a:latin typeface="Gill Sans"/>
                  <a:ea typeface="Gill Sans"/>
                  <a:cs typeface="Gill Sans"/>
                  <a:sym typeface="Gill Sans"/>
                </a:rPr>
                <a:t>Periodo de inducción</a:t>
              </a:r>
              <a:endParaRPr/>
            </a:p>
          </p:txBody>
        </p:sp>
        <p:sp>
          <p:nvSpPr>
            <p:cNvPr id="216" name="Google Shape;216;p6"/>
            <p:cNvSpPr/>
            <p:nvPr/>
          </p:nvSpPr>
          <p:spPr>
            <a:xfrm>
              <a:off x="1160740" y="502636"/>
              <a:ext cx="3992232" cy="3992232"/>
            </a:xfrm>
            <a:custGeom>
              <a:rect b="b" l="l" r="r" t="t"/>
              <a:pathLst>
                <a:path extrusionOk="0" h="120000" w="120000">
                  <a:moveTo>
                    <a:pt x="67354" y="119548"/>
                  </a:moveTo>
                  <a:cubicBezTo>
                    <a:pt x="62470" y="120151"/>
                    <a:pt x="57530" y="120151"/>
                    <a:pt x="52646" y="119548"/>
                  </a:cubicBezTo>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p:nvPr/>
          </p:nvSpPr>
          <p:spPr>
            <a:xfrm>
              <a:off x="1214393" y="3613680"/>
              <a:ext cx="1538351" cy="999928"/>
            </a:xfrm>
            <a:prstGeom prst="roundRect">
              <a:avLst>
                <a:gd fmla="val 16667" name="adj"/>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txBox="1"/>
            <p:nvPr/>
          </p:nvSpPr>
          <p:spPr>
            <a:xfrm>
              <a:off x="1263205" y="3662492"/>
              <a:ext cx="1440727" cy="902304"/>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EDEDED"/>
                </a:buClr>
                <a:buSzPts val="1700"/>
                <a:buFont typeface="Gill Sans"/>
                <a:buNone/>
              </a:pPr>
              <a:r>
                <a:rPr b="0" i="0" lang="es-MX" sz="1700" u="none" cap="none" strike="noStrike">
                  <a:solidFill>
                    <a:srgbClr val="EDEDED"/>
                  </a:solidFill>
                  <a:latin typeface="Gill Sans"/>
                  <a:ea typeface="Gill Sans"/>
                  <a:cs typeface="Gill Sans"/>
                  <a:sym typeface="Gill Sans"/>
                </a:rPr>
                <a:t>Periodo de prueba</a:t>
              </a:r>
              <a:endParaRPr/>
            </a:p>
          </p:txBody>
        </p:sp>
        <p:sp>
          <p:nvSpPr>
            <p:cNvPr id="219" name="Google Shape;219;p6"/>
            <p:cNvSpPr/>
            <p:nvPr/>
          </p:nvSpPr>
          <p:spPr>
            <a:xfrm>
              <a:off x="1160740" y="502636"/>
              <a:ext cx="3992232" cy="3992232"/>
            </a:xfrm>
            <a:custGeom>
              <a:rect b="b" l="l" r="r" t="t"/>
              <a:pathLst>
                <a:path extrusionOk="0" h="120000" w="120000">
                  <a:moveTo>
                    <a:pt x="6362" y="86888"/>
                  </a:moveTo>
                  <a:lnTo>
                    <a:pt x="6362" y="86888"/>
                  </a:lnTo>
                  <a:cubicBezTo>
                    <a:pt x="2807" y="79797"/>
                    <a:pt x="694" y="72072"/>
                    <a:pt x="144" y="64159"/>
                  </a:cubicBezTo>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6"/>
            <p:cNvSpPr/>
            <p:nvPr/>
          </p:nvSpPr>
          <p:spPr>
            <a:xfrm>
              <a:off x="489261" y="1381954"/>
              <a:ext cx="1538351" cy="999928"/>
            </a:xfrm>
            <a:prstGeom prst="roundRect">
              <a:avLst>
                <a:gd fmla="val 16667" name="adj"/>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txBox="1"/>
            <p:nvPr/>
          </p:nvSpPr>
          <p:spPr>
            <a:xfrm>
              <a:off x="538073" y="1430766"/>
              <a:ext cx="1440727" cy="902304"/>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EDEDED"/>
                </a:buClr>
                <a:buSzPts val="1700"/>
                <a:buFont typeface="Gill Sans"/>
                <a:buNone/>
              </a:pPr>
              <a:r>
                <a:rPr b="0" i="0" lang="es-MX" sz="1700" u="none" cap="none" strike="noStrike">
                  <a:solidFill>
                    <a:srgbClr val="EDEDED"/>
                  </a:solidFill>
                  <a:latin typeface="Gill Sans"/>
                  <a:ea typeface="Gill Sans"/>
                  <a:cs typeface="Gill Sans"/>
                  <a:sym typeface="Gill Sans"/>
                </a:rPr>
                <a:t>Otorgamiento o no de planta</a:t>
              </a:r>
              <a:endParaRPr/>
            </a:p>
          </p:txBody>
        </p:sp>
        <p:sp>
          <p:nvSpPr>
            <p:cNvPr id="222" name="Google Shape;222;p6"/>
            <p:cNvSpPr/>
            <p:nvPr/>
          </p:nvSpPr>
          <p:spPr>
            <a:xfrm>
              <a:off x="1160740" y="502636"/>
              <a:ext cx="3992232" cy="3992232"/>
            </a:xfrm>
            <a:custGeom>
              <a:rect b="b" l="l" r="r" t="t"/>
              <a:pathLst>
                <a:path extrusionOk="0" h="120000" w="120000">
                  <a:moveTo>
                    <a:pt x="14437" y="20962"/>
                  </a:moveTo>
                  <a:lnTo>
                    <a:pt x="14437" y="20962"/>
                  </a:lnTo>
                  <a:cubicBezTo>
                    <a:pt x="19031" y="15600"/>
                    <a:pt x="24536" y="11091"/>
                    <a:pt x="30697" y="7642"/>
                  </a:cubicBezTo>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7"/>
          <p:cNvSpPr txBox="1"/>
          <p:nvPr>
            <p:ph idx="1" type="body"/>
          </p:nvPr>
        </p:nvSpPr>
        <p:spPr>
          <a:xfrm>
            <a:off x="434898" y="1143000"/>
            <a:ext cx="8023301" cy="1276815"/>
          </a:xfrm>
          <a:prstGeom prst="rect">
            <a:avLst/>
          </a:prstGeom>
          <a:noFill/>
          <a:ln>
            <a:noFill/>
          </a:ln>
        </p:spPr>
        <p:txBody>
          <a:bodyPr anchorCtr="0" anchor="t" bIns="45700" lIns="45700" spcFirstLastPara="1" rIns="45700" wrap="square" tIns="45700">
            <a:normAutofit/>
          </a:bodyPr>
          <a:lstStyle/>
          <a:p>
            <a:pPr indent="-342900" lvl="1" marL="534441" rtl="0" algn="l">
              <a:lnSpc>
                <a:spcPct val="100000"/>
              </a:lnSpc>
              <a:spcBef>
                <a:spcPts val="0"/>
              </a:spcBef>
              <a:spcAft>
                <a:spcPts val="0"/>
              </a:spcAft>
              <a:buClr>
                <a:srgbClr val="635C5B"/>
              </a:buClr>
              <a:buSzPts val="1600"/>
              <a:buAutoNum type="alphaLcPeriod"/>
            </a:pPr>
            <a:r>
              <a:rPr i="1" lang="es-MX" sz="1600"/>
              <a:t>Determinar la fecha de ingreso:</a:t>
            </a:r>
            <a:r>
              <a:rPr lang="es-MX" sz="1600"/>
              <a:t> </a:t>
            </a:r>
            <a:endParaRPr/>
          </a:p>
          <a:p>
            <a:pPr indent="0" lvl="1" marL="191541" rtl="0" algn="l">
              <a:lnSpc>
                <a:spcPct val="100000"/>
              </a:lnSpc>
              <a:spcBef>
                <a:spcPts val="500"/>
              </a:spcBef>
              <a:spcAft>
                <a:spcPts val="0"/>
              </a:spcAft>
              <a:buClr>
                <a:srgbClr val="635C5B"/>
              </a:buClr>
              <a:buSzPts val="1600"/>
              <a:buNone/>
            </a:pPr>
            <a:r>
              <a:rPr lang="es-MX" sz="1600"/>
              <a:t>		   Firmada la oferta, se acuerda con el candidato y el jefe directo su fecha de ingreso.</a:t>
            </a:r>
            <a:endParaRPr/>
          </a:p>
          <a:p>
            <a:pPr indent="0" lvl="1" marL="288652" rtl="0" algn="l">
              <a:lnSpc>
                <a:spcPct val="100000"/>
              </a:lnSpc>
              <a:spcBef>
                <a:spcPts val="500"/>
              </a:spcBef>
              <a:spcAft>
                <a:spcPts val="0"/>
              </a:spcAft>
              <a:buClr>
                <a:srgbClr val="635C5B"/>
              </a:buClr>
              <a:buSzPts val="1600"/>
              <a:buNone/>
            </a:pPr>
            <a:r>
              <a:t/>
            </a:r>
            <a:endParaRPr sz="1600"/>
          </a:p>
          <a:p>
            <a:pPr indent="0" lvl="1" marL="191541" rtl="0" algn="l">
              <a:lnSpc>
                <a:spcPct val="100000"/>
              </a:lnSpc>
              <a:spcBef>
                <a:spcPts val="500"/>
              </a:spcBef>
              <a:spcAft>
                <a:spcPts val="0"/>
              </a:spcAft>
              <a:buClr>
                <a:srgbClr val="635C5B"/>
              </a:buClr>
              <a:buSzPts val="1600"/>
              <a:buNone/>
            </a:pPr>
            <a:r>
              <a:rPr i="1" lang="es-MX" sz="1600"/>
              <a:t>b. Preparación de material y herramientas de trabajo:</a:t>
            </a:r>
            <a:endParaRPr/>
          </a:p>
          <a:p>
            <a:pPr indent="0" lvl="0" marL="0" rtl="0" algn="l">
              <a:lnSpc>
                <a:spcPct val="100000"/>
              </a:lnSpc>
              <a:spcBef>
                <a:spcPts val="500"/>
              </a:spcBef>
              <a:spcAft>
                <a:spcPts val="0"/>
              </a:spcAft>
              <a:buClr>
                <a:srgbClr val="635C5B"/>
              </a:buClr>
              <a:buSzPts val="1600"/>
              <a:buNone/>
            </a:pPr>
            <a:r>
              <a:t/>
            </a:r>
            <a:endParaRPr sz="1600"/>
          </a:p>
          <a:p>
            <a:pPr indent="-46310" lvl="0" marL="97110" rtl="0" algn="l">
              <a:lnSpc>
                <a:spcPct val="100000"/>
              </a:lnSpc>
              <a:spcBef>
                <a:spcPts val="500"/>
              </a:spcBef>
              <a:spcAft>
                <a:spcPts val="0"/>
              </a:spcAft>
              <a:buClr>
                <a:srgbClr val="635C5B"/>
              </a:buClr>
              <a:buSzPts val="800"/>
              <a:buNone/>
            </a:pPr>
            <a:r>
              <a:t/>
            </a:r>
            <a:endParaRPr/>
          </a:p>
          <a:p>
            <a:pPr indent="-46310" lvl="0" marL="97110" rtl="0" algn="l">
              <a:lnSpc>
                <a:spcPct val="100000"/>
              </a:lnSpc>
              <a:spcBef>
                <a:spcPts val="500"/>
              </a:spcBef>
              <a:spcAft>
                <a:spcPts val="0"/>
              </a:spcAft>
              <a:buClr>
                <a:srgbClr val="635C5B"/>
              </a:buClr>
              <a:buSzPts val="800"/>
              <a:buNone/>
            </a:pPr>
            <a:r>
              <a:t/>
            </a:r>
            <a:endParaRPr/>
          </a:p>
        </p:txBody>
      </p:sp>
      <p:sp>
        <p:nvSpPr>
          <p:cNvPr id="228" name="Google Shape;228;p7"/>
          <p:cNvSpPr txBox="1"/>
          <p:nvPr>
            <p:ph type="title"/>
          </p:nvPr>
        </p:nvSpPr>
        <p:spPr>
          <a:xfrm>
            <a:off x="685799" y="68580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lang="es-MX" sz="2000"/>
              <a:t>3.1 Preparar el ingreso</a:t>
            </a:r>
            <a:endParaRPr/>
          </a:p>
        </p:txBody>
      </p:sp>
      <p:pic>
        <p:nvPicPr>
          <p:cNvPr id="229" name="Google Shape;229;p7"/>
          <p:cNvPicPr preferRelativeResize="0"/>
          <p:nvPr/>
        </p:nvPicPr>
        <p:blipFill rotWithShape="1">
          <a:blip r:embed="rId3">
            <a:alphaModFix/>
          </a:blip>
          <a:srcRect b="0" l="0" r="0" t="0"/>
          <a:stretch/>
        </p:blipFill>
        <p:spPr>
          <a:xfrm>
            <a:off x="4922055" y="2786429"/>
            <a:ext cx="3814923" cy="2928571"/>
          </a:xfrm>
          <a:prstGeom prst="rect">
            <a:avLst/>
          </a:prstGeom>
          <a:noFill/>
          <a:ln>
            <a:noFill/>
          </a:ln>
        </p:spPr>
      </p:pic>
      <p:sp>
        <p:nvSpPr>
          <p:cNvPr id="230" name="Google Shape;230;p7"/>
          <p:cNvSpPr/>
          <p:nvPr/>
        </p:nvSpPr>
        <p:spPr>
          <a:xfrm>
            <a:off x="618000" y="2625268"/>
            <a:ext cx="4053914" cy="329320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Asignación de escritorio y lugar de trabajo.</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285750" lvl="0" marL="285750" marR="0" rtl="0" algn="l">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Apertura de cuenta de correo electrónico.</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285750" lvl="0" marL="285750" marR="0" rtl="0" algn="l">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Entrega de equipo de cómputo con el software que requiera el puesto.</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285750" lvl="0" marL="285750" marR="0" rtl="0" algn="l">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Material de papelería: plumas, cuaderno, tijeras, clips, folders, carpetas, etc. </a:t>
            </a:r>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285750" lvl="0" marL="285750" marR="0" rtl="0" algn="l">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Otras herramientas o equipo especializado (cámara fotográfica, equipo de seguridad, uniforme, etc.).</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8"/>
          <p:cNvPicPr preferRelativeResize="0"/>
          <p:nvPr/>
        </p:nvPicPr>
        <p:blipFill rotWithShape="1">
          <a:blip r:embed="rId3">
            <a:alphaModFix amt="20000"/>
          </a:blip>
          <a:srcRect b="0" l="0" r="0" t="0"/>
          <a:stretch/>
        </p:blipFill>
        <p:spPr>
          <a:xfrm>
            <a:off x="117506" y="144965"/>
            <a:ext cx="8903830" cy="6568069"/>
          </a:xfrm>
          <a:prstGeom prst="rect">
            <a:avLst/>
          </a:prstGeom>
          <a:solidFill>
            <a:srgbClr val="E7E7E5">
              <a:alpha val="10980"/>
            </a:srgbClr>
          </a:solidFill>
          <a:ln>
            <a:noFill/>
          </a:ln>
        </p:spPr>
      </p:pic>
      <p:sp>
        <p:nvSpPr>
          <p:cNvPr id="236" name="Google Shape;236;p8"/>
          <p:cNvSpPr txBox="1"/>
          <p:nvPr>
            <p:ph idx="1" type="body"/>
          </p:nvPr>
        </p:nvSpPr>
        <p:spPr>
          <a:xfrm>
            <a:off x="683221" y="1009608"/>
            <a:ext cx="7772400" cy="5346587"/>
          </a:xfrm>
          <a:prstGeom prst="rect">
            <a:avLst/>
          </a:prstGeom>
          <a:noFill/>
          <a:ln>
            <a:noFill/>
          </a:ln>
        </p:spPr>
        <p:txBody>
          <a:bodyPr anchorCtr="0" anchor="t" bIns="45700" lIns="45700" spcFirstLastPara="1" rIns="45700" wrap="square" tIns="45700">
            <a:normAutofit/>
          </a:bodyPr>
          <a:lstStyle/>
          <a:p>
            <a:pPr indent="0" lvl="1" marL="191541" rtl="0" algn="l">
              <a:lnSpc>
                <a:spcPct val="80000"/>
              </a:lnSpc>
              <a:spcBef>
                <a:spcPts val="0"/>
              </a:spcBef>
              <a:spcAft>
                <a:spcPts val="0"/>
              </a:spcAft>
              <a:buClr>
                <a:srgbClr val="635C5B"/>
              </a:buClr>
              <a:buSzPts val="1445"/>
              <a:buNone/>
            </a:pPr>
            <a:r>
              <a:t/>
            </a:r>
            <a:endParaRPr sz="1445">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Recopilación de documentos para expediente: CURP, RFC, número de cuenta, comprobante de domicilio, número de IMSS.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Firma de contrato por tres meses.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Aviso formal de la entrada de un nuevo/a colaborador/a a través de un correo electrónico informativo a todos los colaboradores  con nombre, puesto, área, teléfono y correo electrónico.</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Plática introductoria/ presentación institucional sobre la organización, objeto social, proyectos.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Lectura y firma de documentos y formatos: código de ética y conducta, políticas generales de capital humano, hoja médica, contacto en caso de emergencia, descripción de puesto</a:t>
            </a:r>
            <a:r>
              <a:rPr lang="es-MX" sz="1615">
                <a:solidFill>
                  <a:schemeClr val="lt1"/>
                </a:solidFill>
              </a:rPr>
              <a:t>*</a:t>
            </a:r>
            <a:r>
              <a:rPr lang="es-MX" sz="1615">
                <a:solidFill>
                  <a:schemeClr val="lt2"/>
                </a:solidFill>
              </a:rPr>
              <a:t> </a:t>
            </a:r>
            <a:r>
              <a:rPr i="1" lang="es-MX" sz="1615">
                <a:solidFill>
                  <a:schemeClr val="lt1"/>
                </a:solidFill>
              </a:rPr>
              <a:t>Ver formatos anexos.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Presentación a los colaboradores del equipo y recorrido por las instalaciones.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Entrega de material de trabajo y firma de correspondientes al material asignado y entregado.</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Reunión con jefe directo y explicación de funciones y objetivos.</a:t>
            </a:r>
            <a:endParaRPr/>
          </a:p>
          <a:p>
            <a:pPr indent="-64726" lvl="1" marL="288652" rtl="0" algn="l">
              <a:lnSpc>
                <a:spcPct val="80000"/>
              </a:lnSpc>
              <a:spcBef>
                <a:spcPts val="500"/>
              </a:spcBef>
              <a:spcAft>
                <a:spcPts val="0"/>
              </a:spcAft>
              <a:buClr>
                <a:srgbClr val="635C5B"/>
              </a:buClr>
              <a:buSzPts val="510"/>
              <a:buNone/>
            </a:pPr>
            <a:r>
              <a:t/>
            </a:r>
            <a:endParaRPr sz="510">
              <a:solidFill>
                <a:schemeClr val="lt2"/>
              </a:solidFill>
            </a:endParaRPr>
          </a:p>
          <a:p>
            <a:pPr indent="-102552" lvl="1" marL="288652" rtl="0" algn="l">
              <a:lnSpc>
                <a:spcPct val="80000"/>
              </a:lnSpc>
              <a:spcBef>
                <a:spcPts val="500"/>
              </a:spcBef>
              <a:spcAft>
                <a:spcPts val="0"/>
              </a:spcAft>
              <a:buClr>
                <a:schemeClr val="lt2"/>
              </a:buClr>
              <a:buSzPts val="1615"/>
              <a:buChar char="–"/>
            </a:pPr>
            <a:r>
              <a:rPr lang="es-MX" sz="1615">
                <a:solidFill>
                  <a:schemeClr val="lt2"/>
                </a:solidFill>
              </a:rPr>
              <a:t>Explicación del plan de inducción y entrega de calendario. El jefe directo entregará</a:t>
            </a:r>
            <a:r>
              <a:rPr i="1" lang="es-MX" sz="1615">
                <a:solidFill>
                  <a:schemeClr val="lt2"/>
                </a:solidFill>
              </a:rPr>
              <a:t> </a:t>
            </a:r>
            <a:r>
              <a:rPr lang="es-MX" sz="1615">
                <a:solidFill>
                  <a:schemeClr val="lt2"/>
                </a:solidFill>
              </a:rPr>
              <a:t>el formato de junto con la agenda de reuniones que tendrá en los siguientes días.</a:t>
            </a:r>
            <a:endParaRPr/>
          </a:p>
          <a:p>
            <a:pPr indent="-53930" lvl="0" marL="97110" rtl="0" algn="l">
              <a:lnSpc>
                <a:spcPct val="80000"/>
              </a:lnSpc>
              <a:spcBef>
                <a:spcPts val="500"/>
              </a:spcBef>
              <a:spcAft>
                <a:spcPts val="0"/>
              </a:spcAft>
              <a:buClr>
                <a:srgbClr val="635C5B"/>
              </a:buClr>
              <a:buSzPts val="680"/>
              <a:buNone/>
            </a:pPr>
            <a:r>
              <a:t/>
            </a:r>
            <a:endParaRPr sz="680"/>
          </a:p>
        </p:txBody>
      </p:sp>
      <p:sp>
        <p:nvSpPr>
          <p:cNvPr id="237" name="Google Shape;237;p8"/>
          <p:cNvSpPr txBox="1"/>
          <p:nvPr>
            <p:ph type="title"/>
          </p:nvPr>
        </p:nvSpPr>
        <p:spPr>
          <a:xfrm>
            <a:off x="685800" y="735558"/>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lang="es-MX" sz="2000"/>
              <a:t>3.2 Primer día de labores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9"/>
          <p:cNvSpPr txBox="1"/>
          <p:nvPr>
            <p:ph idx="1" type="body"/>
          </p:nvPr>
        </p:nvSpPr>
        <p:spPr>
          <a:xfrm>
            <a:off x="551984" y="2908059"/>
            <a:ext cx="4020016" cy="4900961"/>
          </a:xfrm>
          <a:prstGeom prst="rect">
            <a:avLst/>
          </a:prstGeom>
          <a:noFill/>
          <a:ln>
            <a:noFill/>
          </a:ln>
        </p:spPr>
        <p:txBody>
          <a:bodyPr anchorCtr="0" anchor="t" bIns="45700" lIns="45700" spcFirstLastPara="1" rIns="45700" wrap="square" tIns="45700">
            <a:normAutofit/>
          </a:bodyPr>
          <a:lstStyle/>
          <a:p>
            <a:pPr indent="-101600" lvl="1" marL="288652" rtl="0" algn="just">
              <a:lnSpc>
                <a:spcPct val="100000"/>
              </a:lnSpc>
              <a:spcBef>
                <a:spcPts val="0"/>
              </a:spcBef>
              <a:spcAft>
                <a:spcPts val="0"/>
              </a:spcAft>
              <a:buClr>
                <a:srgbClr val="635C5B"/>
              </a:buClr>
              <a:buSzPts val="1600"/>
              <a:buChar char="–"/>
            </a:pPr>
            <a:r>
              <a:rPr lang="es-MX" sz="1600"/>
              <a:t>El jefe directo elabora el plan de inducción* y lo entrega a la persona responsable de Capital Humano antes de su ingreso.</a:t>
            </a:r>
            <a:endParaRPr/>
          </a:p>
          <a:p>
            <a:pPr indent="0" lvl="1" marL="191541" rtl="0" algn="just">
              <a:lnSpc>
                <a:spcPct val="100000"/>
              </a:lnSpc>
              <a:spcBef>
                <a:spcPts val="500"/>
              </a:spcBef>
              <a:spcAft>
                <a:spcPts val="0"/>
              </a:spcAft>
              <a:buClr>
                <a:srgbClr val="635C5B"/>
              </a:buClr>
              <a:buSzPts val="1600"/>
              <a:buNone/>
            </a:pPr>
            <a:r>
              <a:t/>
            </a:r>
            <a:endParaRPr sz="1600"/>
          </a:p>
          <a:p>
            <a:pPr indent="-101600" lvl="1" marL="288652" rtl="0" algn="just">
              <a:lnSpc>
                <a:spcPct val="100000"/>
              </a:lnSpc>
              <a:spcBef>
                <a:spcPts val="500"/>
              </a:spcBef>
              <a:spcAft>
                <a:spcPts val="0"/>
              </a:spcAft>
              <a:buClr>
                <a:srgbClr val="635C5B"/>
              </a:buClr>
              <a:buSzPts val="1600"/>
              <a:buChar char="–"/>
            </a:pPr>
            <a:r>
              <a:rPr lang="es-MX" sz="1600"/>
              <a:t>El jefe directo es el responsable del cumplimiento del plan de inducción y deberá reportar los resultados al la los quince días del ingreso del nuevo colaborador.</a:t>
            </a:r>
            <a:endParaRPr/>
          </a:p>
          <a:p>
            <a:pPr indent="-46310" lvl="0" marL="97110" rtl="0" algn="l">
              <a:lnSpc>
                <a:spcPct val="100000"/>
              </a:lnSpc>
              <a:spcBef>
                <a:spcPts val="500"/>
              </a:spcBef>
              <a:spcAft>
                <a:spcPts val="0"/>
              </a:spcAft>
              <a:buClr>
                <a:srgbClr val="635C5B"/>
              </a:buClr>
              <a:buSzPts val="800"/>
              <a:buNone/>
            </a:pPr>
            <a:r>
              <a:t/>
            </a:r>
            <a:endParaRPr/>
          </a:p>
        </p:txBody>
      </p:sp>
      <p:sp>
        <p:nvSpPr>
          <p:cNvPr id="243" name="Google Shape;243;p9"/>
          <p:cNvSpPr txBox="1"/>
          <p:nvPr>
            <p:ph type="title"/>
          </p:nvPr>
        </p:nvSpPr>
        <p:spPr>
          <a:xfrm>
            <a:off x="685799" y="80762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lang="es-MX" sz="2000"/>
              <a:t>3.3 Periodo de inducción</a:t>
            </a:r>
            <a:endParaRPr/>
          </a:p>
        </p:txBody>
      </p:sp>
      <p:pic>
        <p:nvPicPr>
          <p:cNvPr id="244" name="Google Shape;244;p9"/>
          <p:cNvPicPr preferRelativeResize="0"/>
          <p:nvPr/>
        </p:nvPicPr>
        <p:blipFill rotWithShape="1">
          <a:blip r:embed="rId3">
            <a:alphaModFix/>
          </a:blip>
          <a:srcRect b="0" l="0" r="0" t="0"/>
          <a:stretch/>
        </p:blipFill>
        <p:spPr>
          <a:xfrm>
            <a:off x="4785892" y="2702460"/>
            <a:ext cx="3672308" cy="2722986"/>
          </a:xfrm>
          <a:prstGeom prst="rect">
            <a:avLst/>
          </a:prstGeom>
          <a:noFill/>
          <a:ln>
            <a:noFill/>
          </a:ln>
        </p:spPr>
      </p:pic>
      <p:sp>
        <p:nvSpPr>
          <p:cNvPr id="245" name="Google Shape;245;p9"/>
          <p:cNvSpPr/>
          <p:nvPr/>
        </p:nvSpPr>
        <p:spPr>
          <a:xfrm>
            <a:off x="338104" y="5896500"/>
            <a:ext cx="3067800" cy="307800"/>
          </a:xfrm>
          <a:prstGeom prst="rect">
            <a:avLst/>
          </a:prstGeom>
          <a:noFill/>
          <a:ln>
            <a:noFill/>
          </a:ln>
        </p:spPr>
        <p:txBody>
          <a:bodyPr anchorCtr="0" anchor="t" bIns="45700" lIns="91425" spcFirstLastPara="1" rIns="91425" wrap="square" tIns="45700">
            <a:spAutoFit/>
          </a:bodyPr>
          <a:lstStyle/>
          <a:p>
            <a:pPr indent="457200" lvl="1" marL="0" marR="0" rtl="0" algn="l">
              <a:lnSpc>
                <a:spcPct val="100000"/>
              </a:lnSpc>
              <a:spcBef>
                <a:spcPts val="0"/>
              </a:spcBef>
              <a:spcAft>
                <a:spcPts val="0"/>
              </a:spcAft>
              <a:buClr>
                <a:schemeClr val="lt1"/>
              </a:buClr>
              <a:buSzPts val="1400"/>
              <a:buFont typeface="Gill Sans"/>
              <a:buNone/>
            </a:pPr>
            <a:r>
              <a:rPr b="0" i="0" lang="es-MX" sz="1400" u="none" cap="none" strike="noStrike">
                <a:solidFill>
                  <a:schemeClr val="lt1"/>
                </a:solidFill>
                <a:latin typeface="Gill Sans"/>
                <a:ea typeface="Gill Sans"/>
                <a:cs typeface="Gill Sans"/>
                <a:sym typeface="Gill Sans"/>
              </a:rPr>
              <a:t>*</a:t>
            </a:r>
            <a:r>
              <a:rPr b="0" i="0" lang="es-MX" sz="1400" u="none" cap="none" strike="noStrike">
                <a:solidFill>
                  <a:schemeClr val="lt2"/>
                </a:solidFill>
                <a:latin typeface="Gill Sans"/>
                <a:ea typeface="Gill Sans"/>
                <a:cs typeface="Gill Sans"/>
                <a:sym typeface="Gill Sans"/>
              </a:rPr>
              <a:t> </a:t>
            </a:r>
            <a:r>
              <a:rPr b="0" i="1" lang="es-MX" sz="1400" u="none" cap="none" strike="noStrike">
                <a:solidFill>
                  <a:schemeClr val="lt1"/>
                </a:solidFill>
                <a:latin typeface="Gill Sans"/>
                <a:ea typeface="Gill Sans"/>
                <a:cs typeface="Gill Sans"/>
                <a:sym typeface="Gill Sans"/>
              </a:rPr>
              <a:t>Ver formato anexo.</a:t>
            </a:r>
            <a:endParaRPr/>
          </a:p>
        </p:txBody>
      </p:sp>
      <p:sp>
        <p:nvSpPr>
          <p:cNvPr id="246" name="Google Shape;246;p9"/>
          <p:cNvSpPr/>
          <p:nvPr/>
        </p:nvSpPr>
        <p:spPr>
          <a:xfrm>
            <a:off x="685799" y="1432554"/>
            <a:ext cx="7973122" cy="830997"/>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Gill Sans"/>
              <a:buNone/>
            </a:pPr>
            <a:r>
              <a:rPr b="0" i="0" lang="es-MX" sz="1600" u="none" cap="none" strike="noStrike">
                <a:solidFill>
                  <a:srgbClr val="FFFFFF"/>
                </a:solidFill>
                <a:latin typeface="Gill Sans"/>
                <a:ea typeface="Gill Sans"/>
                <a:cs typeface="Gill Sans"/>
                <a:sym typeface="Gill Sans"/>
              </a:rPr>
              <a:t>Se refiere a los primeros 15 días de un/a colaborador/a, que tienen como objetivo facilitar su entendimiento del puesto y su adaptación a la institución: reuniones, procesos, introducción a los beneficiarios, experiencia en campo, contacto con donantes, etc).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0"/>
          <p:cNvSpPr txBox="1"/>
          <p:nvPr>
            <p:ph idx="1" type="body"/>
          </p:nvPr>
        </p:nvSpPr>
        <p:spPr>
          <a:xfrm>
            <a:off x="551984" y="2339751"/>
            <a:ext cx="3390908" cy="6675120"/>
          </a:xfrm>
          <a:prstGeom prst="rect">
            <a:avLst/>
          </a:prstGeom>
          <a:noFill/>
          <a:ln>
            <a:noFill/>
          </a:ln>
        </p:spPr>
        <p:txBody>
          <a:bodyPr anchorCtr="0" anchor="t" bIns="45700" lIns="45700" spcFirstLastPara="1" rIns="45700" wrap="square" tIns="45700">
            <a:noAutofit/>
          </a:bodyPr>
          <a:lstStyle/>
          <a:p>
            <a:pPr indent="0" lvl="0" marL="0" rtl="0" algn="just">
              <a:lnSpc>
                <a:spcPct val="100000"/>
              </a:lnSpc>
              <a:spcBef>
                <a:spcPts val="0"/>
              </a:spcBef>
              <a:spcAft>
                <a:spcPts val="0"/>
              </a:spcAft>
              <a:buClr>
                <a:srgbClr val="635C5B"/>
              </a:buClr>
              <a:buSzPts val="800"/>
              <a:buNone/>
            </a:pPr>
            <a:r>
              <a:t/>
            </a:r>
            <a:endParaRPr/>
          </a:p>
          <a:p>
            <a:pPr indent="-8211" lvl="1" marL="288652" rtl="0" algn="just">
              <a:lnSpc>
                <a:spcPct val="100000"/>
              </a:lnSpc>
              <a:spcBef>
                <a:spcPts val="500"/>
              </a:spcBef>
              <a:spcAft>
                <a:spcPts val="0"/>
              </a:spcAft>
              <a:buClr>
                <a:srgbClr val="635C5B"/>
              </a:buClr>
              <a:buSzPts val="1400"/>
              <a:buNone/>
            </a:pPr>
            <a:r>
              <a:t/>
            </a:r>
            <a:endParaRPr sz="1400"/>
          </a:p>
          <a:p>
            <a:pPr indent="-97111" lvl="1" marL="288652" rtl="0" algn="just">
              <a:lnSpc>
                <a:spcPct val="100000"/>
              </a:lnSpc>
              <a:spcBef>
                <a:spcPts val="500"/>
              </a:spcBef>
              <a:spcAft>
                <a:spcPts val="0"/>
              </a:spcAft>
              <a:buClr>
                <a:srgbClr val="635C5B"/>
              </a:buClr>
              <a:buSzPts val="1400"/>
              <a:buChar char="–"/>
            </a:pPr>
            <a:r>
              <a:rPr lang="es-MX" sz="1400"/>
              <a:t>El jefe/a directo/a documenta los objetivos* que se evaluarán al finalizar el periodo de prueba y los comunica al colaborador/a y al/ la responsable de Capital Humano.</a:t>
            </a:r>
            <a:endParaRPr/>
          </a:p>
          <a:p>
            <a:pPr indent="-8211" lvl="1" marL="288652" rtl="0" algn="just">
              <a:lnSpc>
                <a:spcPct val="100000"/>
              </a:lnSpc>
              <a:spcBef>
                <a:spcPts val="500"/>
              </a:spcBef>
              <a:spcAft>
                <a:spcPts val="0"/>
              </a:spcAft>
              <a:buClr>
                <a:srgbClr val="635C5B"/>
              </a:buClr>
              <a:buSzPts val="1400"/>
              <a:buNone/>
            </a:pPr>
            <a:r>
              <a:t/>
            </a:r>
            <a:endParaRPr sz="1400"/>
          </a:p>
          <a:p>
            <a:pPr indent="-97111" lvl="1" marL="288652" rtl="0" algn="just">
              <a:lnSpc>
                <a:spcPct val="100000"/>
              </a:lnSpc>
              <a:spcBef>
                <a:spcPts val="500"/>
              </a:spcBef>
              <a:spcAft>
                <a:spcPts val="0"/>
              </a:spcAft>
              <a:buClr>
                <a:srgbClr val="635C5B"/>
              </a:buClr>
              <a:buSzPts val="1400"/>
              <a:buChar char="–"/>
            </a:pPr>
            <a:r>
              <a:rPr lang="es-MX" sz="1400"/>
              <a:t>Una vez al mes el jefe directo en sesión con el nuevo/a colaborador/a revisa el cumplimiento de sus metas de aprendizaje y desempeño y cómo se le ha acogido o introducido y lo documenta.</a:t>
            </a:r>
            <a:endParaRPr/>
          </a:p>
          <a:p>
            <a:pPr indent="-8211" lvl="1" marL="288652" rtl="0" algn="just">
              <a:lnSpc>
                <a:spcPct val="100000"/>
              </a:lnSpc>
              <a:spcBef>
                <a:spcPts val="500"/>
              </a:spcBef>
              <a:spcAft>
                <a:spcPts val="0"/>
              </a:spcAft>
              <a:buClr>
                <a:srgbClr val="635C5B"/>
              </a:buClr>
              <a:buSzPts val="1400"/>
              <a:buNone/>
            </a:pPr>
            <a:r>
              <a:t/>
            </a:r>
            <a:endParaRPr sz="1400"/>
          </a:p>
          <a:p>
            <a:pPr indent="-27260" lvl="0" marL="97110" rtl="0" algn="just">
              <a:lnSpc>
                <a:spcPct val="100000"/>
              </a:lnSpc>
              <a:spcBef>
                <a:spcPts val="500"/>
              </a:spcBef>
              <a:spcAft>
                <a:spcPts val="0"/>
              </a:spcAft>
              <a:buClr>
                <a:srgbClr val="635C5B"/>
              </a:buClr>
              <a:buSzPts val="1100"/>
              <a:buNone/>
            </a:pPr>
            <a:r>
              <a:t/>
            </a:r>
            <a:endParaRPr sz="1100"/>
          </a:p>
        </p:txBody>
      </p:sp>
      <p:sp>
        <p:nvSpPr>
          <p:cNvPr id="252" name="Google Shape;252;p10"/>
          <p:cNvSpPr txBox="1"/>
          <p:nvPr>
            <p:ph type="title"/>
          </p:nvPr>
        </p:nvSpPr>
        <p:spPr>
          <a:xfrm>
            <a:off x="685799" y="774166"/>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lang="es-MX" sz="2000"/>
              <a:t>3.4 Periodo de prueba</a:t>
            </a:r>
            <a:endParaRPr/>
          </a:p>
        </p:txBody>
      </p:sp>
      <p:pic>
        <p:nvPicPr>
          <p:cNvPr id="253" name="Google Shape;253;p10"/>
          <p:cNvPicPr preferRelativeResize="0"/>
          <p:nvPr/>
        </p:nvPicPr>
        <p:blipFill rotWithShape="1">
          <a:blip r:embed="rId3">
            <a:alphaModFix/>
          </a:blip>
          <a:srcRect b="0" l="0" r="0" t="0"/>
          <a:stretch/>
        </p:blipFill>
        <p:spPr>
          <a:xfrm>
            <a:off x="4159405" y="2617233"/>
            <a:ext cx="4298795" cy="2939677"/>
          </a:xfrm>
          <a:prstGeom prst="rect">
            <a:avLst/>
          </a:prstGeom>
          <a:noFill/>
          <a:ln>
            <a:noFill/>
          </a:ln>
        </p:spPr>
      </p:pic>
      <p:sp>
        <p:nvSpPr>
          <p:cNvPr id="254" name="Google Shape;254;p10"/>
          <p:cNvSpPr/>
          <p:nvPr/>
        </p:nvSpPr>
        <p:spPr>
          <a:xfrm>
            <a:off x="348313" y="5929945"/>
            <a:ext cx="2069797" cy="307777"/>
          </a:xfrm>
          <a:prstGeom prst="rect">
            <a:avLst/>
          </a:prstGeom>
          <a:noFill/>
          <a:ln>
            <a:noFill/>
          </a:ln>
        </p:spPr>
        <p:txBody>
          <a:bodyPr anchorCtr="0" anchor="t" bIns="45700" lIns="91425" spcFirstLastPara="1" rIns="91425" wrap="square" tIns="45700">
            <a:spAutoFit/>
          </a:bodyPr>
          <a:lstStyle/>
          <a:p>
            <a:pPr indent="457200" lvl="1" marL="0" marR="0" rtl="0" algn="l">
              <a:lnSpc>
                <a:spcPct val="100000"/>
              </a:lnSpc>
              <a:spcBef>
                <a:spcPts val="0"/>
              </a:spcBef>
              <a:spcAft>
                <a:spcPts val="0"/>
              </a:spcAft>
              <a:buClr>
                <a:schemeClr val="lt1"/>
              </a:buClr>
              <a:buSzPts val="1400"/>
              <a:buFont typeface="Gill Sans"/>
              <a:buNone/>
            </a:pPr>
            <a:r>
              <a:rPr b="0" i="0" lang="es-MX" sz="1400" u="none" cap="none" strike="noStrike">
                <a:solidFill>
                  <a:schemeClr val="lt1"/>
                </a:solidFill>
                <a:latin typeface="Gill Sans"/>
                <a:ea typeface="Gill Sans"/>
                <a:cs typeface="Gill Sans"/>
                <a:sym typeface="Gill Sans"/>
              </a:rPr>
              <a:t>*</a:t>
            </a:r>
            <a:r>
              <a:rPr b="0" i="0" lang="es-MX" sz="1400" u="none" cap="none" strike="noStrike">
                <a:solidFill>
                  <a:schemeClr val="lt2"/>
                </a:solidFill>
                <a:latin typeface="Gill Sans"/>
                <a:ea typeface="Gill Sans"/>
                <a:cs typeface="Gill Sans"/>
                <a:sym typeface="Gill Sans"/>
              </a:rPr>
              <a:t> </a:t>
            </a:r>
            <a:r>
              <a:rPr b="0" i="1" lang="es-MX" sz="1400" u="none" cap="none" strike="noStrike">
                <a:solidFill>
                  <a:schemeClr val="lt1"/>
                </a:solidFill>
                <a:latin typeface="Gill Sans"/>
                <a:ea typeface="Gill Sans"/>
                <a:cs typeface="Gill Sans"/>
                <a:sym typeface="Gill Sans"/>
              </a:rPr>
              <a:t>Ver formato anexo.</a:t>
            </a:r>
            <a:endParaRPr/>
          </a:p>
        </p:txBody>
      </p:sp>
      <p:sp>
        <p:nvSpPr>
          <p:cNvPr id="255" name="Google Shape;255;p10"/>
          <p:cNvSpPr/>
          <p:nvPr/>
        </p:nvSpPr>
        <p:spPr>
          <a:xfrm>
            <a:off x="685799" y="1277761"/>
            <a:ext cx="7883910" cy="954107"/>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Gill Sans"/>
              <a:buNone/>
            </a:pPr>
            <a:r>
              <a:t/>
            </a:r>
            <a:endParaRPr b="0" i="0" sz="1400" u="none" cap="none" strike="noStrike">
              <a:solidFill>
                <a:srgbClr val="FFFFFF"/>
              </a:solidFill>
              <a:latin typeface="Gill Sans"/>
              <a:ea typeface="Gill Sans"/>
              <a:cs typeface="Gill Sans"/>
              <a:sym typeface="Gill Sans"/>
            </a:endParaRPr>
          </a:p>
          <a:p>
            <a:pPr indent="0" lvl="0" marL="0" marR="0" rtl="0" algn="just">
              <a:lnSpc>
                <a:spcPct val="100000"/>
              </a:lnSpc>
              <a:spcBef>
                <a:spcPts val="0"/>
              </a:spcBef>
              <a:spcAft>
                <a:spcPts val="0"/>
              </a:spcAft>
              <a:buClr>
                <a:srgbClr val="FFFFFF"/>
              </a:buClr>
              <a:buSzPts val="1400"/>
              <a:buFont typeface="Gill Sans"/>
              <a:buNone/>
            </a:pPr>
            <a:r>
              <a:rPr b="0" i="0" lang="es-MX" sz="1400" u="none" cap="none" strike="noStrike">
                <a:solidFill>
                  <a:srgbClr val="FFFFFF"/>
                </a:solidFill>
                <a:latin typeface="Gill Sans"/>
                <a:ea typeface="Gill Sans"/>
                <a:cs typeface="Gill Sans"/>
                <a:sym typeface="Gill Sans"/>
              </a:rPr>
              <a:t>Los tres primeros meses donde se espera la asimilación del propio puesto y el conocimiento por parte de la organización de la asertividad de su contratación.</a:t>
            </a:r>
            <a:endParaRPr/>
          </a:p>
          <a:p>
            <a:pPr indent="0" lvl="0" marL="0" marR="0" rtl="0" algn="just">
              <a:lnSpc>
                <a:spcPct val="100000"/>
              </a:lnSpc>
              <a:spcBef>
                <a:spcPts val="0"/>
              </a:spcBef>
              <a:spcAft>
                <a:spcPts val="0"/>
              </a:spcAft>
              <a:buClr>
                <a:srgbClr val="000000"/>
              </a:buClr>
              <a:buSzPts val="1400"/>
              <a:buFont typeface="Gill Sans"/>
              <a:buNone/>
            </a:pPr>
            <a:r>
              <a:t/>
            </a:r>
            <a:endParaRPr b="0" i="0" sz="1400" u="none" cap="none" strike="noStrike">
              <a:solidFill>
                <a:srgbClr val="FFFFFF"/>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1"/>
          <p:cNvSpPr txBox="1"/>
          <p:nvPr>
            <p:ph idx="1" type="body"/>
          </p:nvPr>
        </p:nvSpPr>
        <p:spPr>
          <a:xfrm>
            <a:off x="685799" y="2473290"/>
            <a:ext cx="3749598" cy="4572000"/>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635C5B"/>
              </a:buClr>
              <a:buSzPts val="900"/>
              <a:buNone/>
            </a:pPr>
            <a:r>
              <a:t/>
            </a:r>
            <a:endParaRPr sz="900"/>
          </a:p>
          <a:p>
            <a:pPr indent="0" lvl="1" marL="288652" rtl="0" algn="l">
              <a:lnSpc>
                <a:spcPct val="100000"/>
              </a:lnSpc>
              <a:spcBef>
                <a:spcPts val="500"/>
              </a:spcBef>
              <a:spcAft>
                <a:spcPts val="0"/>
              </a:spcAft>
              <a:buClr>
                <a:srgbClr val="635C5B"/>
              </a:buClr>
              <a:buSzPts val="1600"/>
              <a:buNone/>
            </a:pPr>
            <a:r>
              <a:t/>
            </a:r>
            <a:endParaRPr sz="1600"/>
          </a:p>
          <a:p>
            <a:pPr indent="-101600" lvl="1" marL="288652" rtl="0" algn="l">
              <a:lnSpc>
                <a:spcPct val="100000"/>
              </a:lnSpc>
              <a:spcBef>
                <a:spcPts val="500"/>
              </a:spcBef>
              <a:spcAft>
                <a:spcPts val="0"/>
              </a:spcAft>
              <a:buClr>
                <a:srgbClr val="635C5B"/>
              </a:buClr>
              <a:buSzPts val="1600"/>
              <a:buChar char="–"/>
            </a:pPr>
            <a:r>
              <a:rPr lang="es-MX" sz="1600"/>
              <a:t>Cuando el proceso es exitoso, se procede a la </a:t>
            </a:r>
            <a:r>
              <a:rPr b="1" i="1" lang="es-MX" sz="1600">
                <a:solidFill>
                  <a:schemeClr val="dk1"/>
                </a:solidFill>
              </a:rPr>
              <a:t>contratación por tiempo indeterminado </a:t>
            </a:r>
            <a:r>
              <a:rPr lang="es-MX" sz="1600"/>
              <a:t>a través de la firma y/o extensión del contrato.</a:t>
            </a:r>
            <a:endParaRPr/>
          </a:p>
          <a:p>
            <a:pPr indent="0" lvl="1" marL="288652" rtl="0" algn="l">
              <a:lnSpc>
                <a:spcPct val="100000"/>
              </a:lnSpc>
              <a:spcBef>
                <a:spcPts val="500"/>
              </a:spcBef>
              <a:spcAft>
                <a:spcPts val="0"/>
              </a:spcAft>
              <a:buClr>
                <a:srgbClr val="635C5B"/>
              </a:buClr>
              <a:buSzPts val="1600"/>
              <a:buNone/>
            </a:pPr>
            <a:r>
              <a:t/>
            </a:r>
            <a:endParaRPr sz="1600"/>
          </a:p>
          <a:p>
            <a:pPr indent="-101600" lvl="1" marL="288652" rtl="0" algn="l">
              <a:lnSpc>
                <a:spcPct val="100000"/>
              </a:lnSpc>
              <a:spcBef>
                <a:spcPts val="500"/>
              </a:spcBef>
              <a:spcAft>
                <a:spcPts val="0"/>
              </a:spcAft>
              <a:buClr>
                <a:srgbClr val="635C5B"/>
              </a:buClr>
              <a:buSzPts val="1600"/>
              <a:buChar char="–"/>
            </a:pPr>
            <a:r>
              <a:rPr lang="es-MX" sz="1600"/>
              <a:t>Cuando el colaborador no cumpla con los requerimientos ya mencionados para obtención de la planta, se procede a su </a:t>
            </a:r>
            <a:r>
              <a:rPr b="1" i="1" lang="es-MX" sz="1600">
                <a:solidFill>
                  <a:schemeClr val="dk1"/>
                </a:solidFill>
              </a:rPr>
              <a:t>baja y finiquito</a:t>
            </a:r>
            <a:r>
              <a:rPr b="1" lang="es-MX" sz="1600"/>
              <a:t> </a:t>
            </a:r>
            <a:r>
              <a:rPr lang="es-MX" sz="1600"/>
              <a:t>o a la </a:t>
            </a:r>
            <a:r>
              <a:rPr b="1" i="1" lang="es-MX" sz="1600">
                <a:solidFill>
                  <a:schemeClr val="dk1"/>
                </a:solidFill>
              </a:rPr>
              <a:t>extensión del periodo de prueba.</a:t>
            </a:r>
            <a:endParaRPr/>
          </a:p>
          <a:p>
            <a:pPr indent="-46310" lvl="0" marL="97110" rtl="0" algn="l">
              <a:lnSpc>
                <a:spcPct val="100000"/>
              </a:lnSpc>
              <a:spcBef>
                <a:spcPts val="500"/>
              </a:spcBef>
              <a:spcAft>
                <a:spcPts val="0"/>
              </a:spcAft>
              <a:buClr>
                <a:srgbClr val="635C5B"/>
              </a:buClr>
              <a:buSzPts val="800"/>
              <a:buNone/>
            </a:pPr>
            <a:r>
              <a:t/>
            </a:r>
            <a:endParaRPr/>
          </a:p>
        </p:txBody>
      </p:sp>
      <p:sp>
        <p:nvSpPr>
          <p:cNvPr id="261" name="Google Shape;261;p11"/>
          <p:cNvSpPr txBox="1"/>
          <p:nvPr>
            <p:ph type="title"/>
          </p:nvPr>
        </p:nvSpPr>
        <p:spPr>
          <a:xfrm>
            <a:off x="685799" y="808958"/>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lang="es-MX" sz="2000"/>
              <a:t>3.5 Otorgamiento o no de planta</a:t>
            </a:r>
            <a:endParaRPr/>
          </a:p>
        </p:txBody>
      </p:sp>
      <p:pic>
        <p:nvPicPr>
          <p:cNvPr id="262" name="Google Shape;262;p11"/>
          <p:cNvPicPr preferRelativeResize="0"/>
          <p:nvPr/>
        </p:nvPicPr>
        <p:blipFill rotWithShape="1">
          <a:blip r:embed="rId3">
            <a:alphaModFix/>
          </a:blip>
          <a:srcRect b="0" l="0" r="0" t="0"/>
          <a:stretch/>
        </p:blipFill>
        <p:spPr>
          <a:xfrm>
            <a:off x="4435397" y="2623098"/>
            <a:ext cx="3428226" cy="3428226"/>
          </a:xfrm>
          <a:prstGeom prst="rect">
            <a:avLst/>
          </a:prstGeom>
          <a:noFill/>
          <a:ln>
            <a:noFill/>
          </a:ln>
        </p:spPr>
      </p:pic>
      <p:sp>
        <p:nvSpPr>
          <p:cNvPr id="263" name="Google Shape;263;p11"/>
          <p:cNvSpPr/>
          <p:nvPr/>
        </p:nvSpPr>
        <p:spPr>
          <a:xfrm>
            <a:off x="612542" y="1396072"/>
            <a:ext cx="7572453" cy="1077218"/>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Gill Sans"/>
              <a:buNone/>
            </a:pPr>
            <a:r>
              <a:t/>
            </a:r>
            <a:endParaRPr b="0" i="0" sz="1600" u="none" cap="none" strike="noStrike">
              <a:solidFill>
                <a:srgbClr val="FFFFFF"/>
              </a:solidFill>
              <a:latin typeface="Gill Sans"/>
              <a:ea typeface="Gill Sans"/>
              <a:cs typeface="Gill Sans"/>
              <a:sym typeface="Gill Sans"/>
            </a:endParaRPr>
          </a:p>
          <a:p>
            <a:pPr indent="0" lvl="0" marL="0" marR="0" rtl="0" algn="l">
              <a:lnSpc>
                <a:spcPct val="100000"/>
              </a:lnSpc>
              <a:spcBef>
                <a:spcPts val="0"/>
              </a:spcBef>
              <a:spcAft>
                <a:spcPts val="0"/>
              </a:spcAft>
              <a:buClr>
                <a:srgbClr val="FFFFFF"/>
              </a:buClr>
              <a:buSzPts val="1600"/>
              <a:buFont typeface="Gill Sans"/>
              <a:buNone/>
            </a:pPr>
            <a:r>
              <a:rPr b="0" i="0" lang="es-MX" sz="1600" u="none" cap="none" strike="noStrike">
                <a:solidFill>
                  <a:srgbClr val="FFFFFF"/>
                </a:solidFill>
                <a:latin typeface="Gill Sans"/>
                <a:ea typeface="Gill Sans"/>
                <a:cs typeface="Gill Sans"/>
                <a:sym typeface="Gill Sans"/>
              </a:rPr>
              <a:t>Al finalizar los tres meses de prueba y dependiendo del desempeño, se determina si el colaborador es considerado apto para la planta.</a:t>
            </a:r>
            <a:endParaRPr/>
          </a:p>
          <a:p>
            <a:pPr indent="0" lvl="0" marL="0" marR="0" rtl="0" algn="l">
              <a:lnSpc>
                <a:spcPct val="100000"/>
              </a:lnSpc>
              <a:spcBef>
                <a:spcPts val="0"/>
              </a:spcBef>
              <a:spcAft>
                <a:spcPts val="0"/>
              </a:spcAft>
              <a:buClr>
                <a:srgbClr val="000000"/>
              </a:buClr>
              <a:buSzPts val="1600"/>
              <a:buFont typeface="Gill Sans"/>
              <a:buNone/>
            </a:pPr>
            <a:r>
              <a:t/>
            </a:r>
            <a:endParaRPr b="0" i="0" sz="1600" u="none" cap="none" strike="noStrike">
              <a:solidFill>
                <a:srgbClr val="FFFFFF"/>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2"/>
          <p:cNvSpPr txBox="1"/>
          <p:nvPr>
            <p:ph idx="1" type="body"/>
          </p:nvPr>
        </p:nvSpPr>
        <p:spPr>
          <a:xfrm>
            <a:off x="685800" y="1741603"/>
            <a:ext cx="7772400" cy="4572000"/>
          </a:xfrm>
          <a:prstGeom prst="rect">
            <a:avLst/>
          </a:prstGeom>
          <a:noFill/>
          <a:ln>
            <a:noFill/>
          </a:ln>
        </p:spPr>
        <p:txBody>
          <a:bodyPr anchorCtr="0" anchor="t" bIns="45700" lIns="45700" spcFirstLastPara="1" rIns="45700" wrap="square" tIns="45700">
            <a:normAutofit/>
          </a:bodyPr>
          <a:lstStyle/>
          <a:p>
            <a:pPr indent="-97110" lvl="0" marL="97110" rtl="0" algn="l">
              <a:lnSpc>
                <a:spcPct val="100000"/>
              </a:lnSpc>
              <a:spcBef>
                <a:spcPts val="0"/>
              </a:spcBef>
              <a:spcAft>
                <a:spcPts val="0"/>
              </a:spcAft>
              <a:buClr>
                <a:srgbClr val="635C5B"/>
              </a:buClr>
              <a:buSzPts val="1400"/>
              <a:buChar char="•"/>
            </a:pPr>
            <a:r>
              <a:rPr lang="es-MX" sz="1400" u="sng">
                <a:solidFill>
                  <a:schemeClr val="hlink"/>
                </a:solidFill>
                <a:hlinkClick r:id="rId3"/>
              </a:rPr>
              <a:t>https://www.redalyc.org/pdf/1872/187222420006.pdf</a:t>
            </a:r>
            <a:r>
              <a:rPr lang="es-MX" sz="1400"/>
              <a:t>  “La inducción general en la empresa. Entre un proceso administrativo y un fenómeno sociológico”,Bermudez Restrepo Héctor.</a:t>
            </a:r>
            <a:endParaRPr/>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4"/>
              </a:rPr>
              <a:t>http://repositorio.uchile.cl/bitstream/handle/2250/145515/Cornejo%20Kunz%20Daniela.pdf?sequence=1&amp;isAllowed=y</a:t>
            </a:r>
            <a:endParaRPr sz="1400" u="sng">
              <a:solidFill>
                <a:schemeClr val="hlink"/>
              </a:solidFill>
              <a:hlinkClick r:id="rId5"/>
            </a:endParaRPr>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6"/>
              </a:rPr>
              <a:t>https://programas.cuaed.unam.mx/repositorio/moodle/pluginfile.php/1185/mod_resource/content/1/contenido/index.html</a:t>
            </a:r>
            <a:endParaRPr sz="1400"/>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7"/>
              </a:rPr>
              <a:t>https://www.uv.mx/personal/alsalas/files/2011/11/induccion.pdf</a:t>
            </a:r>
            <a:endParaRPr sz="1400"/>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8"/>
              </a:rPr>
              <a:t>file:///Users/Lucia/Downloads/MANUAL_DE_SELECCION_FONAES_PDF.pdf</a:t>
            </a:r>
            <a:endParaRPr sz="1400"/>
          </a:p>
        </p:txBody>
      </p:sp>
      <p:sp>
        <p:nvSpPr>
          <p:cNvPr id="269" name="Google Shape;269;p1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BIBLIOGRAFÍA COMPLEMENTARIA</a:t>
            </a:r>
            <a:endParaRPr/>
          </a:p>
        </p:txBody>
      </p:sp>
      <p:pic>
        <p:nvPicPr>
          <p:cNvPr descr="Libros" id="270" name="Google Shape;270;p12"/>
          <p:cNvPicPr preferRelativeResize="0"/>
          <p:nvPr/>
        </p:nvPicPr>
        <p:blipFill rotWithShape="1">
          <a:blip r:embed="rId9">
            <a:alphaModFix/>
          </a:blip>
          <a:srcRect b="0" l="0" r="0" t="0"/>
          <a:stretch/>
        </p:blipFill>
        <p:spPr>
          <a:xfrm>
            <a:off x="6483285" y="4425883"/>
            <a:ext cx="1974915" cy="197491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3"/>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276" name="Google Shape;276;p13"/>
          <p:cNvGrpSpPr/>
          <p:nvPr/>
        </p:nvGrpSpPr>
        <p:grpSpPr>
          <a:xfrm>
            <a:off x="450436" y="568664"/>
            <a:ext cx="2140365" cy="925711"/>
            <a:chOff x="0" y="0"/>
            <a:chExt cx="2140364" cy="925709"/>
          </a:xfrm>
        </p:grpSpPr>
        <p:sp>
          <p:nvSpPr>
            <p:cNvPr id="277" name="Google Shape;277;p13"/>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278" name="Google Shape;278;p13"/>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4.3-Template_4.29.2016">
  <a:themeElements>
    <a:clrScheme name="4.3-Template_4.29.2016">
      <a:dk1>
        <a:srgbClr val="000000"/>
      </a:dk1>
      <a:lt1>
        <a:srgbClr val="BA0C2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3-Template_4.29.2016">
  <a:themeElements>
    <a:clrScheme name="4.3-Template_4.29.2016">
      <a:dk1>
        <a:srgbClr val="000000"/>
      </a:dk1>
      <a:lt1>
        <a:srgbClr val="FFFFF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XTWU6KEWX26W-777071957-178550</_dlc_DocId>
    <_dlc_DocIdUrl xmlns="f9347bd1-0b38-455a-9452-b4e67971548e">
      <Url>https://socialimpact.sharepoint.com/sites/ops/q0175231600001/_layouts/15/DocIdRedir.aspx?ID=XTWU6KEWX26W-777071957-178550</Url>
      <Description>XTWU6KEWX26W-777071957-178550</Description>
    </_dlc_DocIdUrl>
  </documentManagement>
</p:properties>
</file>

<file path=customXml/itemProps1.xml><?xml version="1.0" encoding="utf-8"?>
<ds:datastoreItem xmlns:ds="http://schemas.openxmlformats.org/officeDocument/2006/customXml" ds:itemID="{B6E03DD9-F562-419E-8B92-DFABB2597760}"/>
</file>

<file path=customXml/itemProps2.xml><?xml version="1.0" encoding="utf-8"?>
<ds:datastoreItem xmlns:ds="http://schemas.openxmlformats.org/officeDocument/2006/customXml" ds:itemID="{7532CDD9-2593-428A-83CD-B934E352432A}"/>
</file>

<file path=customXml/itemProps3.xml><?xml version="1.0" encoding="utf-8"?>
<ds:datastoreItem xmlns:ds="http://schemas.openxmlformats.org/officeDocument/2006/customXml" ds:itemID="{4A7805D4-DE52-4653-9134-914E1B154136}"/>
</file>

<file path=customXml/itemProps4.xml><?xml version="1.0" encoding="utf-8"?>
<ds:datastoreItem xmlns:ds="http://schemas.openxmlformats.org/officeDocument/2006/customXml" ds:itemID="{1B25CE23-8364-40EA-A6BF-CB0EF9A785B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6c652fe9-e350-497e-b380-708e0eeb851d</vt:lpwstr>
  </property>
</Properties>
</file>