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Cabin"/>
      <p:regular r:id="rId15"/>
      <p:bold r:id="rId16"/>
      <p:italic r:id="rId17"/>
      <p:boldItalic r:id="rId18"/>
    </p:embeddedFont>
    <p:embeddedFont>
      <p:font typeface="Gill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1" roundtripDataSignature="AMtx7mjibHjqM1SCSP47dEpNQSpdXBXY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Cabin-boldItalic.fntdata"/><Relationship Id="rId8" Type="http://schemas.openxmlformats.org/officeDocument/2006/relationships/slide" Target="slides/slide4.xml"/><Relationship Id="rId21" Type="http://customschemas.google.com/relationships/presentationmetadata" Target="metadata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font" Target="fonts/Cabin-italic.fntdata"/><Relationship Id="rId7" Type="http://schemas.openxmlformats.org/officeDocument/2006/relationships/slide" Target="slides/slide3.xml"/><Relationship Id="rId25" Type="http://schemas.openxmlformats.org/officeDocument/2006/relationships/customXml" Target="../customXml/item4.xml"/><Relationship Id="rId20" Type="http://schemas.openxmlformats.org/officeDocument/2006/relationships/font" Target="fonts/GillSans-bold.fntdata"/><Relationship Id="rId2" Type="http://schemas.openxmlformats.org/officeDocument/2006/relationships/presProps" Target="presProps.xml"/><Relationship Id="rId16" Type="http://schemas.openxmlformats.org/officeDocument/2006/relationships/font" Target="fonts/Cabin-bold.fntdata"/><Relationship Id="rId11" Type="http://schemas.openxmlformats.org/officeDocument/2006/relationships/slide" Target="slides/slide7.xml"/><Relationship Id="rId1" Type="http://schemas.openxmlformats.org/officeDocument/2006/relationships/theme" Target="theme/theme2.xml"/><Relationship Id="rId6" Type="http://schemas.openxmlformats.org/officeDocument/2006/relationships/slide" Target="slides/slide2.xml"/><Relationship Id="rId24" Type="http://schemas.openxmlformats.org/officeDocument/2006/relationships/customXml" Target="../customXml/item3.xml"/><Relationship Id="rId15" Type="http://schemas.openxmlformats.org/officeDocument/2006/relationships/font" Target="fonts/Cabin-regular.fntdata"/><Relationship Id="rId5" Type="http://schemas.openxmlformats.org/officeDocument/2006/relationships/slide" Target="slides/slide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font" Target="fonts/GillSans-regular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MX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- Full Photo">
  <p:cSld name="Cover - Full Phot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/>
          <p:nvPr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rgbClr val="BA0C2F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1800" u="none" cap="none" strike="noStrike">
                <a:solidFill>
                  <a:srgbClr val="BA0C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" name="Google Shape;17;p12"/>
          <p:cNvSpPr txBox="1"/>
          <p:nvPr>
            <p:ph idx="10" type="dt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1" type="ftr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2" type="sldNum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  <p:sp>
        <p:nvSpPr>
          <p:cNvPr id="20" name="Google Shape;20;p12"/>
          <p:cNvSpPr txBox="1"/>
          <p:nvPr>
            <p:ph idx="1" type="body"/>
          </p:nvPr>
        </p:nvSpPr>
        <p:spPr>
          <a:xfrm rot="-5400000">
            <a:off x="10494089" y="1436283"/>
            <a:ext cx="2743200" cy="17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  <a:defRPr b="0" i="0" sz="1181" u="none" cap="none" strike="noStrike">
                <a:solidFill>
                  <a:srgbClr val="BA0C2F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82194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5C5B"/>
              </a:buClr>
              <a:buSzPts val="844"/>
              <a:buFont typeface="Arial"/>
              <a:buChar char="•"/>
              <a:defRPr b="0" i="0" sz="843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82194" lvl="1" marL="914400" marR="0" algn="l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>
                <a:srgbClr val="635C5B"/>
              </a:buClr>
              <a:buSzPts val="844"/>
              <a:buFont typeface="Arial"/>
              <a:buChar char="–"/>
              <a:defRPr b="0" i="0" sz="843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76860" lvl="2" marL="1371600" marR="0" algn="l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>
                <a:srgbClr val="6C6463"/>
              </a:buClr>
              <a:buSzPts val="760"/>
              <a:buFont typeface="Arial"/>
              <a:buChar char="•"/>
              <a:defRPr b="0" i="0" sz="760" u="none" cap="none" strike="noStrik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71462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675"/>
              <a:buFont typeface="Arial"/>
              <a:buChar char="–"/>
              <a:defRPr b="0" i="0" sz="675" u="none" cap="none" strike="noStrik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66128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591"/>
              <a:buFont typeface="Arial"/>
              <a:buChar char="»"/>
              <a:defRPr b="0" i="0" sz="591" u="none" cap="none" strike="noStrik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82194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b="0" i="0" sz="843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82194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b="0" i="0" sz="843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82194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b="0" i="0" sz="843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82194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b="0" i="0" sz="843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0" marR="0" algn="r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b="0" i="0" sz="254" u="none" cap="none" strike="noStrik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1" name="Google Shape;7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9" name="Google Shape;7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idx="12" type="sldNum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2565400" y="2146664"/>
            <a:ext cx="8001000" cy="1690314"/>
          </a:xfrm>
          <a:prstGeom prst="rect">
            <a:avLst/>
          </a:prstGeom>
          <a:noFill/>
          <a:ln>
            <a:noFill/>
          </a:ln>
          <a:effectLst>
            <a:outerShdw blurRad="254000" rotWithShape="0" algn="tl">
              <a:srgbClr val="000000">
                <a:alpha val="2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</a:pPr>
            <a:r>
              <a:rPr b="1" i="0" lang="es-MX" sz="3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ORGANIGRAMA Y DISTRIBUCIÓN DE FUNCIONES</a:t>
            </a:r>
            <a:endParaRPr/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9589" y="358445"/>
            <a:ext cx="2567368" cy="1034650"/>
          </a:xfrm>
          <a:prstGeom prst="rect">
            <a:avLst/>
          </a:prstGeom>
          <a:noFill/>
          <a:ln>
            <a:noFill/>
          </a:ln>
          <a:effectLst>
            <a:outerShdw blurRad="254000" rotWithShape="0" algn="tl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</a:pPr>
            <a:r>
              <a:rPr b="1" lang="es-MX" sz="2800">
                <a:latin typeface="Gill Sans"/>
                <a:ea typeface="Gill Sans"/>
                <a:cs typeface="Gill Sans"/>
                <a:sym typeface="Gill Sans"/>
              </a:rPr>
              <a:t>AGENDA</a:t>
            </a:r>
            <a:endParaRPr/>
          </a:p>
        </p:txBody>
      </p:sp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Niveles de responsabilidad</a:t>
            </a:r>
            <a:endParaRPr/>
          </a:p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Estructura de los órganos de gobierno</a:t>
            </a:r>
            <a:endParaRPr/>
          </a:p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Funciones de los órganos de gobierno</a:t>
            </a:r>
            <a:endParaRPr/>
          </a:p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Dirección Ejecutiva </a:t>
            </a:r>
            <a:endParaRPr/>
          </a:p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Propuestas de organigrama</a:t>
            </a:r>
            <a:endParaRPr/>
          </a:p>
          <a:p>
            <a:pPr indent="-514350" lvl="0" marL="6893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s-MX" sz="3200">
                <a:latin typeface="Gill Sans"/>
                <a:ea typeface="Gill Sans"/>
                <a:cs typeface="Gill Sans"/>
                <a:sym typeface="Gill Sans"/>
              </a:rPr>
              <a:t>Siguientes pasos</a:t>
            </a:r>
            <a:endParaRPr sz="2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</a:pPr>
            <a:r>
              <a:rPr b="1" lang="es-MX" sz="2800">
                <a:latin typeface="Gill Sans"/>
                <a:ea typeface="Gill Sans"/>
                <a:cs typeface="Gill Sans"/>
                <a:sym typeface="Gill Sans"/>
              </a:rPr>
              <a:t>NIVELES DE RESPONSABILIDAD</a:t>
            </a:r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1066800" y="1523498"/>
            <a:ext cx="10058400" cy="4781365"/>
            <a:chOff x="0" y="0"/>
            <a:chExt cx="10058400" cy="4781365"/>
          </a:xfrm>
        </p:grpSpPr>
        <p:sp>
          <p:nvSpPr>
            <p:cNvPr id="113" name="Google Shape;113;p3"/>
            <p:cNvSpPr/>
            <p:nvPr/>
          </p:nvSpPr>
          <p:spPr>
            <a:xfrm>
              <a:off x="0" y="0"/>
              <a:ext cx="8046720" cy="1051900"/>
            </a:xfrm>
            <a:prstGeom prst="roundRect">
              <a:avLst>
                <a:gd fmla="val 10000" name="adj"/>
              </a:avLst>
            </a:prstGeom>
            <a:solidFill>
              <a:srgbClr val="00206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30809" y="30809"/>
              <a:ext cx="6822751" cy="99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1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Órgano de gobierno: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0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Vigila, autoriza, supervisa y define estrategias junto con la dirección ejecutiva.</a:t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73912" y="1243155"/>
              <a:ext cx="8046720" cy="1051900"/>
            </a:xfrm>
            <a:prstGeom prst="roundRect">
              <a:avLst>
                <a:gd fmla="val 10000" name="adj"/>
              </a:avLst>
            </a:prstGeom>
            <a:solidFill>
              <a:srgbClr val="1F3864"/>
            </a:solidFill>
            <a:ln cap="flat" cmpd="sng" w="12700">
              <a:solidFill>
                <a:srgbClr val="1F386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704721" y="1273964"/>
              <a:ext cx="6627453" cy="99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1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Dirección Ejecutiva: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0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Define estrategias junto con Consejo y en consenso con su equipo. Asegura que se cumpla, supervisa mandos medios.</a:t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337767" y="2486310"/>
              <a:ext cx="8046720" cy="1051900"/>
            </a:xfrm>
            <a:prstGeom prst="roundRect">
              <a:avLst>
                <a:gd fmla="val 10000" name="adj"/>
              </a:avLst>
            </a:prstGeom>
            <a:solidFill>
              <a:srgbClr val="2F549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1368576" y="2517119"/>
              <a:ext cx="6637512" cy="99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1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Mandos medios: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0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Proponen, operan, reportan el cumplimiento y supervisan operativos.</a:t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011680" y="3729465"/>
              <a:ext cx="8046720" cy="1051900"/>
            </a:xfrm>
            <a:prstGeom prst="roundRect">
              <a:avLst>
                <a:gd fmla="val 10000" name="adj"/>
              </a:avLst>
            </a:prstGeom>
            <a:solidFill>
              <a:srgbClr val="8DA9D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2042489" y="3760274"/>
              <a:ext cx="6627453" cy="99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0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Operativos: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b="0" i="0" lang="es-MX" sz="1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Ejecutan la estrategia y las tareas.</a:t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7362984" y="805660"/>
              <a:ext cx="683735" cy="683735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B7C1E1">
                <a:alpha val="89803"/>
              </a:srgbClr>
            </a:solidFill>
            <a:ln cap="flat" cmpd="sng" w="12700">
              <a:solidFill>
                <a:srgbClr val="B7C1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7516824" y="805660"/>
              <a:ext cx="376055" cy="514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036897" y="2048815"/>
              <a:ext cx="683735" cy="683735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B7C1E1">
                <a:alpha val="89803"/>
              </a:srgbClr>
            </a:solidFill>
            <a:ln cap="flat" cmpd="sng" w="12700">
              <a:solidFill>
                <a:srgbClr val="B7C1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 txBox="1"/>
            <p:nvPr/>
          </p:nvSpPr>
          <p:spPr>
            <a:xfrm>
              <a:off x="8190737" y="2048815"/>
              <a:ext cx="376055" cy="514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700751" y="3291970"/>
              <a:ext cx="683735" cy="683735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B7C1E1">
                <a:alpha val="89803"/>
              </a:srgbClr>
            </a:solidFill>
            <a:ln cap="flat" cmpd="sng" w="12700">
              <a:solidFill>
                <a:srgbClr val="B7C1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8854591" y="3291970"/>
              <a:ext cx="376055" cy="514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type="title"/>
          </p:nvPr>
        </p:nvSpPr>
        <p:spPr>
          <a:xfrm>
            <a:off x="415600" y="31333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</a:pPr>
            <a:r>
              <a:rPr b="1" lang="es-MX" sz="2800">
                <a:latin typeface="Gill Sans"/>
                <a:ea typeface="Gill Sans"/>
                <a:cs typeface="Gill Sans"/>
                <a:sym typeface="Gill Sans"/>
              </a:rPr>
              <a:t>ESTRUCTURA DE LOS ÓRGANOS DE GOBIERNO</a:t>
            </a:r>
            <a:endParaRPr sz="36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1968" y="1076937"/>
            <a:ext cx="6010655" cy="546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>
            <p:ph type="title"/>
          </p:nvPr>
        </p:nvSpPr>
        <p:spPr>
          <a:xfrm>
            <a:off x="415600" y="34718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</a:pPr>
            <a:r>
              <a:rPr b="1" lang="es-MX" sz="2800">
                <a:latin typeface="Gill Sans"/>
                <a:ea typeface="Gill Sans"/>
                <a:cs typeface="Gill Sans"/>
                <a:sym typeface="Gill Sans"/>
              </a:rPr>
              <a:t>FUNCIONES DE LOS ÓRGANOS DE GOBIERNO</a:t>
            </a:r>
            <a:endParaRPr/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104" y="867508"/>
            <a:ext cx="10885792" cy="584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912" y="399586"/>
            <a:ext cx="9912175" cy="605882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11201400" y="511629"/>
            <a:ext cx="859971" cy="2764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>
            <p:ph type="title"/>
          </p:nvPr>
        </p:nvSpPr>
        <p:spPr>
          <a:xfrm>
            <a:off x="415600" y="384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</a:pPr>
            <a:r>
              <a:rPr b="1" lang="es-MX" sz="2800">
                <a:latin typeface="Gill Sans"/>
                <a:ea typeface="Gill Sans"/>
                <a:cs typeface="Gill Sans"/>
                <a:sym typeface="Gill Sans"/>
              </a:rPr>
              <a:t>ENFOQUE DE LA DIRECCIÓN EJECUTIVA</a:t>
            </a:r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783248" y="1350137"/>
            <a:ext cx="5352087" cy="5123495"/>
            <a:chOff x="1618899" y="295171"/>
            <a:chExt cx="5352087" cy="5123495"/>
          </a:xfrm>
        </p:grpSpPr>
        <p:sp>
          <p:nvSpPr>
            <p:cNvPr id="151" name="Google Shape;151;p7"/>
            <p:cNvSpPr/>
            <p:nvPr/>
          </p:nvSpPr>
          <p:spPr>
            <a:xfrm>
              <a:off x="1664356" y="303244"/>
              <a:ext cx="2455742" cy="604712"/>
            </a:xfrm>
            <a:prstGeom prst="roundRect">
              <a:avLst>
                <a:gd fmla="val 10000" name="adj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7"/>
            <p:cNvSpPr txBox="1"/>
            <p:nvPr/>
          </p:nvSpPr>
          <p:spPr>
            <a:xfrm>
              <a:off x="1682067" y="320955"/>
              <a:ext cx="2420320" cy="569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Gill Sans"/>
                <a:buNone/>
              </a:pPr>
              <a:r>
                <a:rPr b="1" lang="es-MX" sz="20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Micromanagement</a:t>
              </a: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4512787" y="295171"/>
              <a:ext cx="2458199" cy="603151"/>
            </a:xfrm>
            <a:prstGeom prst="roundRect">
              <a:avLst>
                <a:gd fmla="val 10000" name="adj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7"/>
            <p:cNvSpPr txBox="1"/>
            <p:nvPr/>
          </p:nvSpPr>
          <p:spPr>
            <a:xfrm>
              <a:off x="4530453" y="312837"/>
              <a:ext cx="2422867" cy="567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Gill Sans"/>
                <a:buNone/>
              </a:pPr>
              <a:r>
                <a:rPr b="1" lang="es-MX" sz="20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Dirección</a:t>
              </a: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3657599" y="4605866"/>
              <a:ext cx="812800" cy="812800"/>
            </a:xfrm>
            <a:prstGeom prst="triangle">
              <a:avLst>
                <a:gd fmla="val 50000" name="adj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7"/>
            <p:cNvSpPr/>
            <p:nvPr/>
          </p:nvSpPr>
          <p:spPr>
            <a:xfrm rot="240000">
              <a:off x="1624855" y="4257573"/>
              <a:ext cx="4878289" cy="341123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7"/>
            <p:cNvSpPr/>
            <p:nvPr/>
          </p:nvSpPr>
          <p:spPr>
            <a:xfrm rot="240000">
              <a:off x="4559093" y="3643026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7"/>
            <p:cNvSpPr txBox="1"/>
            <p:nvPr/>
          </p:nvSpPr>
          <p:spPr>
            <a:xfrm rot="240000">
              <a:off x="4591729" y="3675662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Dirigir y guiar al equipo</a:t>
              </a:r>
              <a:endParaRPr/>
            </a:p>
          </p:txBody>
        </p:sp>
        <p:sp>
          <p:nvSpPr>
            <p:cNvPr id="159" name="Google Shape;159;p7"/>
            <p:cNvSpPr/>
            <p:nvPr/>
          </p:nvSpPr>
          <p:spPr>
            <a:xfrm rot="240000">
              <a:off x="4613280" y="2927762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7"/>
            <p:cNvSpPr txBox="1"/>
            <p:nvPr/>
          </p:nvSpPr>
          <p:spPr>
            <a:xfrm rot="240000">
              <a:off x="4645916" y="2960398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Representar a la organización (RP)</a:t>
              </a: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 rot="240000">
              <a:off x="4667466" y="2212498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 txBox="1"/>
            <p:nvPr/>
          </p:nvSpPr>
          <p:spPr>
            <a:xfrm rot="240000">
              <a:off x="4700102" y="2245134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00" lIns="3800" spcFirstLastPara="1" rIns="3800" wrap="square" tIns="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"/>
                <a:buFont typeface="Calibri"/>
                <a:buNone/>
              </a:pPr>
              <a:r>
                <a:t/>
              </a:r>
              <a:endParaRPr b="0" sz="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5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b="0"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Custodiar la misión, visión y cultura</a:t>
              </a:r>
              <a:endParaRPr sz="1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 rot="240000">
              <a:off x="4721653" y="1497234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7"/>
            <p:cNvSpPr txBox="1"/>
            <p:nvPr/>
          </p:nvSpPr>
          <p:spPr>
            <a:xfrm rot="240000">
              <a:off x="4754289" y="1529870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Definir y dar seguimiento a la estrategia</a:t>
              </a:r>
              <a:endParaRPr/>
            </a:p>
          </p:txBody>
        </p:sp>
        <p:sp>
          <p:nvSpPr>
            <p:cNvPr id="165" name="Google Shape;165;p7"/>
            <p:cNvSpPr/>
            <p:nvPr/>
          </p:nvSpPr>
          <p:spPr>
            <a:xfrm rot="240000">
              <a:off x="1741386" y="3447954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 txBox="1"/>
            <p:nvPr/>
          </p:nvSpPr>
          <p:spPr>
            <a:xfrm rot="240000">
              <a:off x="1774022" y="3480590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Ser último(a) responsable de todo</a:t>
              </a:r>
              <a:endParaRPr/>
            </a:p>
          </p:txBody>
        </p:sp>
        <p:sp>
          <p:nvSpPr>
            <p:cNvPr id="167" name="Google Shape;167;p7"/>
            <p:cNvSpPr/>
            <p:nvPr/>
          </p:nvSpPr>
          <p:spPr>
            <a:xfrm rot="240000">
              <a:off x="1795573" y="2732690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7"/>
            <p:cNvSpPr txBox="1"/>
            <p:nvPr/>
          </p:nvSpPr>
          <p:spPr>
            <a:xfrm rot="240000">
              <a:off x="1828209" y="2765326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Tomar todas las decisiones</a:t>
              </a:r>
              <a:endParaRPr/>
            </a:p>
          </p:txBody>
        </p:sp>
        <p:sp>
          <p:nvSpPr>
            <p:cNvPr id="169" name="Google Shape;169;p7"/>
            <p:cNvSpPr/>
            <p:nvPr/>
          </p:nvSpPr>
          <p:spPr>
            <a:xfrm rot="240000">
              <a:off x="1849759" y="2017426"/>
              <a:ext cx="1935893" cy="66855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7"/>
            <p:cNvSpPr txBox="1"/>
            <p:nvPr/>
          </p:nvSpPr>
          <p:spPr>
            <a:xfrm rot="240000">
              <a:off x="1882395" y="2050062"/>
              <a:ext cx="1870621" cy="603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s-MX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Saturación de Actividades </a:t>
              </a:r>
              <a:endParaRPr/>
            </a:p>
          </p:txBody>
        </p:sp>
      </p:grpSp>
      <p:sp>
        <p:nvSpPr>
          <p:cNvPr id="171" name="Google Shape;171;p7"/>
          <p:cNvSpPr/>
          <p:nvPr/>
        </p:nvSpPr>
        <p:spPr>
          <a:xfrm>
            <a:off x="8534399" y="2093369"/>
            <a:ext cx="2801815" cy="3434862"/>
          </a:xfrm>
          <a:prstGeom prst="roundRect">
            <a:avLst>
              <a:gd fmla="val 16667" name="adj"/>
            </a:avLst>
          </a:prstGeom>
          <a:solidFill>
            <a:srgbClr val="00206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Fortalecer al equipo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Tener mandos medios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Delegar funciones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Replantear áreas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ana" id="172" name="Google Shape;17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7850" y="2321168"/>
            <a:ext cx="1334912" cy="133491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/>
          <p:nvPr/>
        </p:nvSpPr>
        <p:spPr>
          <a:xfrm>
            <a:off x="6688443" y="3333084"/>
            <a:ext cx="1171715" cy="95543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41100"/>
          </a:solidFill>
          <a:ln cap="flat" cmpd="sng" w="12700">
            <a:solidFill>
              <a:srgbClr val="9411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¿Cómo?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>
            <p:ph type="title"/>
          </p:nvPr>
        </p:nvSpPr>
        <p:spPr>
          <a:xfrm>
            <a:off x="687743" y="6525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r>
              <a:rPr b="1" lang="es-MX" sz="2000">
                <a:latin typeface="Gill Sans"/>
                <a:ea typeface="Gill Sans"/>
                <a:cs typeface="Gill Sans"/>
                <a:sym typeface="Gill Sans"/>
              </a:rPr>
              <a:t>ORGANIGRAMA VERTICAL</a:t>
            </a:r>
            <a:br>
              <a:rPr lang="es-MX" sz="2400">
                <a:latin typeface="Gill Sans"/>
                <a:ea typeface="Gill Sans"/>
                <a:cs typeface="Gill Sans"/>
                <a:sym typeface="Gill Sans"/>
              </a:rPr>
            </a:br>
            <a:r>
              <a:rPr lang="es-MX" sz="1400">
                <a:latin typeface="Gill Sans"/>
                <a:ea typeface="Gill Sans"/>
                <a:cs typeface="Gill Sans"/>
                <a:sym typeface="Gill Sans"/>
              </a:rPr>
              <a:t>Distribución de jerarquías de arriba para abajo (tradicional)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79" name="Google Shape;179;p8"/>
          <p:cNvGrpSpPr/>
          <p:nvPr/>
        </p:nvGrpSpPr>
        <p:grpSpPr>
          <a:xfrm>
            <a:off x="3324571" y="1856496"/>
            <a:ext cx="6065370" cy="4346574"/>
            <a:chOff x="2225114" y="2381"/>
            <a:chExt cx="6065370" cy="4346574"/>
          </a:xfrm>
        </p:grpSpPr>
        <p:sp>
          <p:nvSpPr>
            <p:cNvPr id="180" name="Google Shape;180;p8"/>
            <p:cNvSpPr/>
            <p:nvPr/>
          </p:nvSpPr>
          <p:spPr>
            <a:xfrm>
              <a:off x="6389892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1" name="Google Shape;181;p8"/>
            <p:cNvSpPr/>
            <p:nvPr/>
          </p:nvSpPr>
          <p:spPr>
            <a:xfrm>
              <a:off x="6389892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2" name="Google Shape;182;p8"/>
            <p:cNvSpPr/>
            <p:nvPr/>
          </p:nvSpPr>
          <p:spPr>
            <a:xfrm>
              <a:off x="5051213" y="828726"/>
              <a:ext cx="1999754" cy="3470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3" name="Google Shape;183;p8"/>
            <p:cNvSpPr/>
            <p:nvPr/>
          </p:nvSpPr>
          <p:spPr>
            <a:xfrm>
              <a:off x="4390137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4" name="Google Shape;184;p8"/>
            <p:cNvSpPr/>
            <p:nvPr/>
          </p:nvSpPr>
          <p:spPr>
            <a:xfrm>
              <a:off x="4390137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5" name="Google Shape;185;p8"/>
            <p:cNvSpPr/>
            <p:nvPr/>
          </p:nvSpPr>
          <p:spPr>
            <a:xfrm>
              <a:off x="5005493" y="828726"/>
              <a:ext cx="91440" cy="347064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6" name="Google Shape;186;p8"/>
            <p:cNvSpPr/>
            <p:nvPr/>
          </p:nvSpPr>
          <p:spPr>
            <a:xfrm>
              <a:off x="2390383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7" name="Google Shape;187;p8"/>
            <p:cNvSpPr/>
            <p:nvPr/>
          </p:nvSpPr>
          <p:spPr>
            <a:xfrm>
              <a:off x="2390383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8" name="Google Shape;188;p8"/>
            <p:cNvSpPr/>
            <p:nvPr/>
          </p:nvSpPr>
          <p:spPr>
            <a:xfrm>
              <a:off x="3051459" y="828726"/>
              <a:ext cx="1999754" cy="34706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89" name="Google Shape;189;p8"/>
            <p:cNvSpPr/>
            <p:nvPr/>
          </p:nvSpPr>
          <p:spPr>
            <a:xfrm>
              <a:off x="4224868" y="238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4224868" y="238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Director General</a:t>
              </a: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2225114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2225114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Finanzas</a:t>
              </a:r>
              <a:endParaRPr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2638286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2638286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Coordinador Capital Humano</a:t>
              </a: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2638286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2638286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Coordinador contabilidad</a:t>
              </a: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4224868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8"/>
            <p:cNvSpPr txBox="1"/>
            <p:nvPr/>
          </p:nvSpPr>
          <p:spPr>
            <a:xfrm>
              <a:off x="4224868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Operaciones</a:t>
              </a:r>
              <a:endParaRPr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4638041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4638041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Atención a beneficiarios</a:t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4638041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4638041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Eventos</a:t>
              </a:r>
              <a:endParaRPr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6224623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6224623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Jurídico</a:t>
              </a:r>
              <a:endParaRPr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6637795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6637795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Abogado 1</a:t>
              </a: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6637795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6637795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Abogado 2</a:t>
              </a:r>
              <a:endParaRPr/>
            </a:p>
          </p:txBody>
        </p:sp>
      </p:grpSp>
      <p:sp>
        <p:nvSpPr>
          <p:cNvPr id="209" name="Google Shape;209;p8"/>
          <p:cNvSpPr txBox="1"/>
          <p:nvPr/>
        </p:nvSpPr>
        <p:spPr>
          <a:xfrm>
            <a:off x="415600" y="384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41100"/>
              </a:buClr>
              <a:buSzPts val="2800"/>
              <a:buFont typeface="Gill Sans"/>
              <a:buNone/>
            </a:pPr>
            <a:r>
              <a:rPr b="1" lang="es-MX" sz="2800">
                <a:solidFill>
                  <a:srgbClr val="941100"/>
                </a:solidFill>
                <a:latin typeface="Gill Sans"/>
                <a:ea typeface="Gill Sans"/>
                <a:cs typeface="Gill Sans"/>
                <a:sym typeface="Gill Sans"/>
              </a:rPr>
              <a:t>TIPOS DE ORGANIGRAMA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 txBox="1"/>
          <p:nvPr>
            <p:ph type="title"/>
          </p:nvPr>
        </p:nvSpPr>
        <p:spPr>
          <a:xfrm>
            <a:off x="642937" y="68997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r>
              <a:rPr b="1" lang="es-MX" sz="2000">
                <a:latin typeface="Gill Sans"/>
                <a:ea typeface="Gill Sans"/>
                <a:cs typeface="Gill Sans"/>
                <a:sym typeface="Gill Sans"/>
              </a:rPr>
              <a:t>ORGANIGRAMA MATRICIAL</a:t>
            </a:r>
            <a:br>
              <a:rPr lang="es-MX" sz="1800">
                <a:latin typeface="Gill Sans"/>
                <a:ea typeface="Gill Sans"/>
                <a:cs typeface="Gill Sans"/>
                <a:sym typeface="Gill Sans"/>
              </a:rPr>
            </a:br>
            <a:r>
              <a:rPr lang="es-MX" sz="1400">
                <a:latin typeface="Gill Sans"/>
                <a:ea typeface="Gill Sans"/>
                <a:cs typeface="Gill Sans"/>
                <a:sym typeface="Gill Sans"/>
              </a:rPr>
              <a:t>Las personas tienen más de un reporte. Además de sus funciones específicas colaboran en proyectos específicos.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838201" y="2957515"/>
            <a:ext cx="10320338" cy="92333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Líder de Proyecto xx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838199" y="4105574"/>
            <a:ext cx="10320338" cy="92333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Líder de Proyecto xx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838199" y="5253633"/>
            <a:ext cx="10320338" cy="92333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Líder de Proyecto xx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" name="Google Shape;218;p9"/>
          <p:cNvGrpSpPr/>
          <p:nvPr/>
        </p:nvGrpSpPr>
        <p:grpSpPr>
          <a:xfrm>
            <a:off x="3485914" y="1819071"/>
            <a:ext cx="6065370" cy="4346574"/>
            <a:chOff x="2225114" y="2381"/>
            <a:chExt cx="6065370" cy="4346574"/>
          </a:xfrm>
        </p:grpSpPr>
        <p:sp>
          <p:nvSpPr>
            <p:cNvPr id="219" name="Google Shape;219;p9"/>
            <p:cNvSpPr/>
            <p:nvPr/>
          </p:nvSpPr>
          <p:spPr>
            <a:xfrm>
              <a:off x="6389892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0" name="Google Shape;220;p9"/>
            <p:cNvSpPr/>
            <p:nvPr/>
          </p:nvSpPr>
          <p:spPr>
            <a:xfrm>
              <a:off x="6389892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1" name="Google Shape;221;p9"/>
            <p:cNvSpPr/>
            <p:nvPr/>
          </p:nvSpPr>
          <p:spPr>
            <a:xfrm>
              <a:off x="5051213" y="828726"/>
              <a:ext cx="1999754" cy="3470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2" name="Google Shape;222;p9"/>
            <p:cNvSpPr/>
            <p:nvPr/>
          </p:nvSpPr>
          <p:spPr>
            <a:xfrm>
              <a:off x="4390137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3" name="Google Shape;223;p9"/>
            <p:cNvSpPr/>
            <p:nvPr/>
          </p:nvSpPr>
          <p:spPr>
            <a:xfrm>
              <a:off x="4390137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4" name="Google Shape;224;p9"/>
            <p:cNvSpPr/>
            <p:nvPr/>
          </p:nvSpPr>
          <p:spPr>
            <a:xfrm>
              <a:off x="5005493" y="828726"/>
              <a:ext cx="91440" cy="347064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5" name="Google Shape;225;p9"/>
            <p:cNvSpPr/>
            <p:nvPr/>
          </p:nvSpPr>
          <p:spPr>
            <a:xfrm>
              <a:off x="2390383" y="2002136"/>
              <a:ext cx="247903" cy="19336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6" name="Google Shape;226;p9"/>
            <p:cNvSpPr/>
            <p:nvPr/>
          </p:nvSpPr>
          <p:spPr>
            <a:xfrm>
              <a:off x="2390383" y="2002136"/>
              <a:ext cx="247903" cy="760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7" name="Google Shape;227;p9"/>
            <p:cNvSpPr/>
            <p:nvPr/>
          </p:nvSpPr>
          <p:spPr>
            <a:xfrm>
              <a:off x="3051459" y="828726"/>
              <a:ext cx="1999754" cy="34706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8" name="Google Shape;228;p9"/>
            <p:cNvSpPr/>
            <p:nvPr/>
          </p:nvSpPr>
          <p:spPr>
            <a:xfrm>
              <a:off x="4224868" y="238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9"/>
            <p:cNvSpPr txBox="1"/>
            <p:nvPr/>
          </p:nvSpPr>
          <p:spPr>
            <a:xfrm>
              <a:off x="4224868" y="238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Director General</a:t>
              </a:r>
              <a:endParaRPr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2225114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9"/>
            <p:cNvSpPr txBox="1"/>
            <p:nvPr/>
          </p:nvSpPr>
          <p:spPr>
            <a:xfrm>
              <a:off x="2225114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Finanzas</a:t>
              </a: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2638286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9"/>
            <p:cNvSpPr txBox="1"/>
            <p:nvPr/>
          </p:nvSpPr>
          <p:spPr>
            <a:xfrm>
              <a:off x="2638286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Coordinador Capital Humano</a:t>
              </a:r>
              <a:endParaRPr/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2638286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9"/>
            <p:cNvSpPr txBox="1"/>
            <p:nvPr/>
          </p:nvSpPr>
          <p:spPr>
            <a:xfrm>
              <a:off x="2638286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Coordinador contabilidad</a:t>
              </a:r>
              <a:endParaRPr/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4224868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9"/>
            <p:cNvSpPr txBox="1"/>
            <p:nvPr/>
          </p:nvSpPr>
          <p:spPr>
            <a:xfrm>
              <a:off x="4224868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Operaciones</a:t>
              </a:r>
              <a:endParaRPr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4638041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9"/>
            <p:cNvSpPr txBox="1"/>
            <p:nvPr/>
          </p:nvSpPr>
          <p:spPr>
            <a:xfrm>
              <a:off x="4638041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Atención a beneficiarios</a:t>
              </a: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4638041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9"/>
            <p:cNvSpPr txBox="1"/>
            <p:nvPr/>
          </p:nvSpPr>
          <p:spPr>
            <a:xfrm>
              <a:off x="4638041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Eventos</a:t>
              </a:r>
              <a:endParaRPr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6224623" y="117579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9"/>
            <p:cNvSpPr txBox="1"/>
            <p:nvPr/>
          </p:nvSpPr>
          <p:spPr>
            <a:xfrm>
              <a:off x="6224623" y="117579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Gerente Jurídico</a:t>
              </a:r>
              <a:endParaRPr/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6637795" y="234920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9"/>
            <p:cNvSpPr txBox="1"/>
            <p:nvPr/>
          </p:nvSpPr>
          <p:spPr>
            <a:xfrm>
              <a:off x="6637795" y="234920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Abogado 1</a:t>
              </a:r>
              <a:endParaRPr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6637795" y="3522611"/>
              <a:ext cx="1652689" cy="82634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9"/>
            <p:cNvSpPr txBox="1"/>
            <p:nvPr/>
          </p:nvSpPr>
          <p:spPr>
            <a:xfrm>
              <a:off x="6637795" y="3522611"/>
              <a:ext cx="1652689" cy="826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es-MX" sz="18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Abogado 2</a:t>
              </a:r>
              <a:endParaRPr/>
            </a:p>
          </p:txBody>
        </p:sp>
      </p:grpSp>
      <p:sp>
        <p:nvSpPr>
          <p:cNvPr id="248" name="Google Shape;248;p9"/>
          <p:cNvSpPr txBox="1"/>
          <p:nvPr/>
        </p:nvSpPr>
        <p:spPr>
          <a:xfrm>
            <a:off x="415600" y="384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41100"/>
              </a:buClr>
              <a:buSzPts val="2800"/>
              <a:buFont typeface="Gill Sans"/>
              <a:buNone/>
            </a:pPr>
            <a:r>
              <a:rPr b="1" lang="es-MX" sz="2800">
                <a:solidFill>
                  <a:srgbClr val="941100"/>
                </a:solidFill>
                <a:latin typeface="Gill Sans"/>
                <a:ea typeface="Gill Sans"/>
                <a:cs typeface="Gill Sans"/>
                <a:sym typeface="Gill Sans"/>
              </a:rPr>
              <a:t>TIPOS DE ORGANIGRAMA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"/>
          <p:cNvSpPr txBox="1"/>
          <p:nvPr>
            <p:ph type="title"/>
          </p:nvPr>
        </p:nvSpPr>
        <p:spPr>
          <a:xfrm>
            <a:off x="748867" y="66295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None/>
            </a:pPr>
            <a:r>
              <a:rPr b="1" lang="es-MX" sz="2000">
                <a:latin typeface="Gill Sans"/>
                <a:ea typeface="Gill Sans"/>
                <a:cs typeface="Gill Sans"/>
                <a:sym typeface="Gill Sans"/>
              </a:rPr>
              <a:t>ORGANIGRAMA CIRCULAR</a:t>
            </a:r>
            <a:br>
              <a:rPr lang="es-MX" sz="2800">
                <a:latin typeface="Gill Sans"/>
                <a:ea typeface="Gill Sans"/>
                <a:cs typeface="Gill Sans"/>
                <a:sym typeface="Gill Sans"/>
              </a:rPr>
            </a:br>
            <a:r>
              <a:rPr lang="es-MX" sz="1400">
                <a:latin typeface="Gill Sans"/>
                <a:ea typeface="Gill Sans"/>
                <a:cs typeface="Gill Sans"/>
                <a:sym typeface="Gill Sans"/>
              </a:rPr>
              <a:t>Representa todo lo que comprende la estructura interna, la cadena de mando de la misma y todas las responsabilidades de sus participantes.</a:t>
            </a:r>
            <a:endParaRPr sz="2800"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54" name="Google Shape;254;p10"/>
          <p:cNvGrpSpPr/>
          <p:nvPr/>
        </p:nvGrpSpPr>
        <p:grpSpPr>
          <a:xfrm>
            <a:off x="3453207" y="1690688"/>
            <a:ext cx="5285584" cy="4993891"/>
            <a:chOff x="2615007" y="0"/>
            <a:chExt cx="5285584" cy="4993891"/>
          </a:xfrm>
        </p:grpSpPr>
        <p:sp>
          <p:nvSpPr>
            <p:cNvPr id="255" name="Google Shape;255;p10"/>
            <p:cNvSpPr/>
            <p:nvPr/>
          </p:nvSpPr>
          <p:spPr>
            <a:xfrm>
              <a:off x="2615007" y="0"/>
              <a:ext cx="5285584" cy="4993891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0"/>
            <p:cNvSpPr txBox="1"/>
            <p:nvPr/>
          </p:nvSpPr>
          <p:spPr>
            <a:xfrm>
              <a:off x="4334144" y="249694"/>
              <a:ext cx="1847311" cy="749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9350" lIns="149350" spcFirstLastPara="1" rIns="149350" wrap="square" tIns="149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es-MX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.</a:t>
              </a:r>
              <a:endParaRPr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3385090" y="661827"/>
              <a:ext cx="3745418" cy="3745418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0"/>
            <p:cNvSpPr txBox="1"/>
            <p:nvPr/>
          </p:nvSpPr>
          <p:spPr>
            <a:xfrm>
              <a:off x="4385117" y="895916"/>
              <a:ext cx="1745364" cy="7022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9350" lIns="149350" spcFirstLastPara="1" rIns="149350" wrap="square" tIns="149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es-MX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Finanzas</a:t>
              </a:r>
              <a:endParaRPr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4295826" y="1517381"/>
              <a:ext cx="1923946" cy="2034186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0"/>
            <p:cNvSpPr txBox="1"/>
            <p:nvPr/>
          </p:nvSpPr>
          <p:spPr>
            <a:xfrm>
              <a:off x="4577582" y="2025927"/>
              <a:ext cx="1360435" cy="10170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9350" lIns="149350" spcFirstLastPara="1" rIns="149350" wrap="square" tIns="149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ill Sans"/>
                <a:buNone/>
              </a:pPr>
              <a:r>
                <a:rPr lang="es-MX" sz="21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Dirección General</a:t>
              </a:r>
              <a:endParaRPr/>
            </a:p>
          </p:txBody>
        </p:sp>
      </p:grpSp>
      <p:cxnSp>
        <p:nvCxnSpPr>
          <p:cNvPr id="261" name="Google Shape;261;p10"/>
          <p:cNvCxnSpPr/>
          <p:nvPr/>
        </p:nvCxnSpPr>
        <p:spPr>
          <a:xfrm>
            <a:off x="4656083" y="3016251"/>
            <a:ext cx="798786" cy="419891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2" name="Google Shape;262;p10"/>
          <p:cNvCxnSpPr/>
          <p:nvPr/>
        </p:nvCxnSpPr>
        <p:spPr>
          <a:xfrm>
            <a:off x="6096000" y="5308217"/>
            <a:ext cx="0" cy="74771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3" name="Google Shape;263;p10"/>
          <p:cNvCxnSpPr/>
          <p:nvPr/>
        </p:nvCxnSpPr>
        <p:spPr>
          <a:xfrm flipH="1">
            <a:off x="6936828" y="3325907"/>
            <a:ext cx="767256" cy="34220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4" name="Google Shape;264;p10"/>
          <p:cNvSpPr txBox="1"/>
          <p:nvPr/>
        </p:nvSpPr>
        <p:spPr>
          <a:xfrm>
            <a:off x="4317124" y="5794985"/>
            <a:ext cx="10203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Abogado</a:t>
            </a:r>
            <a:endParaRPr/>
          </a:p>
        </p:txBody>
      </p:sp>
      <p:sp>
        <p:nvSpPr>
          <p:cNvPr id="265" name="Google Shape;265;p10"/>
          <p:cNvSpPr txBox="1"/>
          <p:nvPr/>
        </p:nvSpPr>
        <p:spPr>
          <a:xfrm>
            <a:off x="6842235" y="4605000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Operación</a:t>
            </a:r>
            <a:endParaRPr/>
          </a:p>
        </p:txBody>
      </p:sp>
      <p:cxnSp>
        <p:nvCxnSpPr>
          <p:cNvPr id="266" name="Google Shape;266;p10"/>
          <p:cNvCxnSpPr/>
          <p:nvPr/>
        </p:nvCxnSpPr>
        <p:spPr>
          <a:xfrm flipH="1">
            <a:off x="7683065" y="2983704"/>
            <a:ext cx="767256" cy="34220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7" name="Google Shape;267;p10"/>
          <p:cNvCxnSpPr/>
          <p:nvPr/>
        </p:nvCxnSpPr>
        <p:spPr>
          <a:xfrm>
            <a:off x="6096000" y="6055930"/>
            <a:ext cx="0" cy="628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8" name="Google Shape;268;p10"/>
          <p:cNvCxnSpPr/>
          <p:nvPr/>
        </p:nvCxnSpPr>
        <p:spPr>
          <a:xfrm rot="10800000">
            <a:off x="3978164" y="2701159"/>
            <a:ext cx="677921" cy="315094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9" name="Google Shape;269;p10"/>
          <p:cNvCxnSpPr/>
          <p:nvPr/>
        </p:nvCxnSpPr>
        <p:spPr>
          <a:xfrm rot="10800000">
            <a:off x="7798676" y="5065986"/>
            <a:ext cx="651646" cy="34684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0" name="Google Shape;270;p10"/>
          <p:cNvCxnSpPr/>
          <p:nvPr/>
        </p:nvCxnSpPr>
        <p:spPr>
          <a:xfrm rot="10800000">
            <a:off x="6006667" y="1690689"/>
            <a:ext cx="0" cy="64260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1" name="Google Shape;271;p10"/>
          <p:cNvCxnSpPr/>
          <p:nvPr/>
        </p:nvCxnSpPr>
        <p:spPr>
          <a:xfrm flipH="1" rot="10800000">
            <a:off x="3731172" y="4965154"/>
            <a:ext cx="653548" cy="27425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2" name="Google Shape;272;p10"/>
          <p:cNvSpPr txBox="1"/>
          <p:nvPr/>
        </p:nvSpPr>
        <p:spPr>
          <a:xfrm>
            <a:off x="4558136" y="4757400"/>
            <a:ext cx="6660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Legal</a:t>
            </a:r>
            <a:endParaRPr/>
          </a:p>
        </p:txBody>
      </p:sp>
      <p:sp>
        <p:nvSpPr>
          <p:cNvPr id="273" name="Google Shape;273;p10"/>
          <p:cNvSpPr txBox="1"/>
          <p:nvPr/>
        </p:nvSpPr>
        <p:spPr>
          <a:xfrm>
            <a:off x="3395907" y="3698906"/>
            <a:ext cx="10203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Abogado</a:t>
            </a:r>
            <a:endParaRPr/>
          </a:p>
        </p:txBody>
      </p:sp>
      <p:sp>
        <p:nvSpPr>
          <p:cNvPr id="274" name="Google Shape;274;p10"/>
          <p:cNvSpPr txBox="1"/>
          <p:nvPr/>
        </p:nvSpPr>
        <p:spPr>
          <a:xfrm>
            <a:off x="6185334" y="2054157"/>
            <a:ext cx="16886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Capital Humano</a:t>
            </a:r>
            <a:endParaRPr/>
          </a:p>
        </p:txBody>
      </p:sp>
      <p:sp>
        <p:nvSpPr>
          <p:cNvPr id="275" name="Google Shape;275;p10"/>
          <p:cNvSpPr txBox="1"/>
          <p:nvPr/>
        </p:nvSpPr>
        <p:spPr>
          <a:xfrm>
            <a:off x="4516095" y="2096604"/>
            <a:ext cx="13691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Contabilidad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7912703" y="3985855"/>
            <a:ext cx="9148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Eventos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6772047" y="5871264"/>
            <a:ext cx="10358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Atención</a:t>
            </a:r>
            <a:endParaRPr/>
          </a:p>
        </p:txBody>
      </p:sp>
      <p:sp>
        <p:nvSpPr>
          <p:cNvPr id="278" name="Google Shape;278;p10"/>
          <p:cNvSpPr txBox="1"/>
          <p:nvPr/>
        </p:nvSpPr>
        <p:spPr>
          <a:xfrm>
            <a:off x="415600" y="384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41100"/>
              </a:buClr>
              <a:buSzPts val="2800"/>
              <a:buFont typeface="Gill Sans"/>
              <a:buNone/>
            </a:pPr>
            <a:r>
              <a:rPr b="1" lang="es-MX" sz="2800">
                <a:solidFill>
                  <a:srgbClr val="941100"/>
                </a:solidFill>
                <a:latin typeface="Gill Sans"/>
                <a:ea typeface="Gill Sans"/>
                <a:cs typeface="Gill Sans"/>
                <a:sym typeface="Gill Sans"/>
              </a:rPr>
              <a:t>TIPOS DE ORGANIGRAMA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XTWU6KEWX26W-777071957-178542</_dlc_DocId>
    <_dlc_DocIdUrl xmlns="f9347bd1-0b38-455a-9452-b4e67971548e">
      <Url>https://socialimpact.sharepoint.com/sites/ops/q0175231600001/_layouts/15/DocIdRedir.aspx?ID=XTWU6KEWX26W-777071957-178542</Url>
      <Description>XTWU6KEWX26W-777071957-178542</Description>
    </_dlc_DocIdUrl>
  </documentManagement>
</p:properties>
</file>

<file path=customXml/itemProps1.xml><?xml version="1.0" encoding="utf-8"?>
<ds:datastoreItem xmlns:ds="http://schemas.openxmlformats.org/officeDocument/2006/customXml" ds:itemID="{8DFE765C-6006-409A-8CCA-AA566681E5EE}"/>
</file>

<file path=customXml/itemProps2.xml><?xml version="1.0" encoding="utf-8"?>
<ds:datastoreItem xmlns:ds="http://schemas.openxmlformats.org/officeDocument/2006/customXml" ds:itemID="{45981CAE-0A21-4BF5-9D36-4675E3639EC5}"/>
</file>

<file path=customXml/itemProps3.xml><?xml version="1.0" encoding="utf-8"?>
<ds:datastoreItem xmlns:ds="http://schemas.openxmlformats.org/officeDocument/2006/customXml" ds:itemID="{594503C1-98E1-4B99-9354-20DE92752EA0}"/>
</file>

<file path=customXml/itemProps4.xml><?xml version="1.0" encoding="utf-8"?>
<ds:datastoreItem xmlns:ds="http://schemas.openxmlformats.org/officeDocument/2006/customXml" ds:itemID="{04BDD43E-CC0E-4BBD-B90A-2C0D8AF8AA1C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dcterms:created xsi:type="dcterms:W3CDTF">2020-01-15T19:06:39Z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28a4a878-8bbc-44b3-b12c-dfb9977117a2</vt:lpwstr>
  </property>
</Properties>
</file>