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diagrams/quickStyle5.xml" ContentType="application/vnd.openxmlformats-officedocument.drawingml.diagramStyl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256" r:id="rId2"/>
    <p:sldId id="257" r:id="rId3"/>
    <p:sldId id="291" r:id="rId4"/>
    <p:sldId id="293" r:id="rId5"/>
    <p:sldId id="271" r:id="rId6"/>
    <p:sldId id="261" r:id="rId7"/>
    <p:sldId id="294" r:id="rId8"/>
    <p:sldId id="263" r:id="rId9"/>
    <p:sldId id="264" r:id="rId10"/>
    <p:sldId id="265" r:id="rId11"/>
    <p:sldId id="266" r:id="rId12"/>
    <p:sldId id="272" r:id="rId13"/>
    <p:sldId id="295" r:id="rId14"/>
    <p:sldId id="296" r:id="rId15"/>
    <p:sldId id="359" r:id="rId16"/>
    <p:sldId id="471" r:id="rId17"/>
    <p:sldId id="472" r:id="rId18"/>
    <p:sldId id="473" r:id="rId19"/>
    <p:sldId id="367" r:id="rId20"/>
    <p:sldId id="363" r:id="rId21"/>
    <p:sldId id="369" r:id="rId22"/>
    <p:sldId id="377" r:id="rId23"/>
    <p:sldId id="401" r:id="rId24"/>
    <p:sldId id="383" r:id="rId25"/>
    <p:sldId id="402" r:id="rId26"/>
    <p:sldId id="370" r:id="rId27"/>
    <p:sldId id="372" r:id="rId28"/>
    <p:sldId id="373" r:id="rId29"/>
    <p:sldId id="392" r:id="rId30"/>
    <p:sldId id="362" r:id="rId31"/>
    <p:sldId id="421" r:id="rId32"/>
    <p:sldId id="426" r:id="rId33"/>
    <p:sldId id="428" r:id="rId34"/>
    <p:sldId id="429" r:id="rId35"/>
    <p:sldId id="414" r:id="rId36"/>
    <p:sldId id="415" r:id="rId37"/>
    <p:sldId id="440" r:id="rId38"/>
    <p:sldId id="441" r:id="rId39"/>
    <p:sldId id="411" r:id="rId40"/>
    <p:sldId id="448" r:id="rId41"/>
    <p:sldId id="432" r:id="rId42"/>
    <p:sldId id="455" r:id="rId43"/>
    <p:sldId id="435" r:id="rId44"/>
    <p:sldId id="492" r:id="rId45"/>
    <p:sldId id="484" r:id="rId46"/>
    <p:sldId id="485" r:id="rId47"/>
    <p:sldId id="493" r:id="rId48"/>
    <p:sldId id="490" r:id="rId49"/>
    <p:sldId id="494" r:id="rId50"/>
    <p:sldId id="476" r:id="rId51"/>
    <p:sldId id="358" r:id="rId52"/>
    <p:sldId id="442" r:id="rId53"/>
    <p:sldId id="347" r:id="rId54"/>
    <p:sldId id="348" r:id="rId55"/>
    <p:sldId id="352" r:id="rId56"/>
    <p:sldId id="353" r:id="rId57"/>
    <p:sldId id="354" r:id="rId58"/>
    <p:sldId id="366" r:id="rId59"/>
    <p:sldId id="355" r:id="rId60"/>
    <p:sldId id="360" r:id="rId61"/>
    <p:sldId id="361" r:id="rId62"/>
    <p:sldId id="365" r:id="rId63"/>
    <p:sldId id="364" r:id="rId64"/>
    <p:sldId id="443" r:id="rId65"/>
    <p:sldId id="444" r:id="rId66"/>
    <p:sldId id="445" r:id="rId67"/>
    <p:sldId id="459" r:id="rId68"/>
    <p:sldId id="457" r:id="rId69"/>
    <p:sldId id="458" r:id="rId70"/>
    <p:sldId id="460" r:id="rId71"/>
    <p:sldId id="461" r:id="rId72"/>
    <p:sldId id="462" r:id="rId73"/>
    <p:sldId id="463" r:id="rId74"/>
    <p:sldId id="464" r:id="rId75"/>
    <p:sldId id="465" r:id="rId76"/>
    <p:sldId id="466" r:id="rId77"/>
    <p:sldId id="467" r:id="rId78"/>
    <p:sldId id="468" r:id="rId79"/>
    <p:sldId id="469" r:id="rId80"/>
    <p:sldId id="470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89" Type="http://schemas.openxmlformats.org/officeDocument/2006/relationships/customXml" Target="../customXml/item3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customXml" Target="../customXml/item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88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customXml" Target="../customXml/item1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86673F-D4A6-9945-9E26-F5E212486F51}" type="doc">
      <dgm:prSet loTypeId="urn:microsoft.com/office/officeart/2005/8/layout/cycle6" loCatId="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DF7B615-FDD3-FB48-9B39-0469FA771012}">
      <dgm:prSet phldrT="[Text]" custT="1"/>
      <dgm:spPr/>
      <dgm:t>
        <a:bodyPr/>
        <a:lstStyle/>
        <a:p>
          <a:r>
            <a:rPr lang="en-US" sz="800" b="1" dirty="0">
              <a:latin typeface="Gill Sans MT" panose="020B0502020104020203" pitchFamily="34" charset="0"/>
            </a:rPr>
            <a:t>DONACIONES INDIVIDUALES</a:t>
          </a:r>
        </a:p>
      </dgm:t>
    </dgm:pt>
    <dgm:pt modelId="{8A20B58C-E298-FF49-931F-A2249BB1F9B4}" type="parTrans" cxnId="{366EB83D-9023-1C42-B2D9-394CE86B3FB6}">
      <dgm:prSet/>
      <dgm:spPr/>
      <dgm:t>
        <a:bodyPr/>
        <a:lstStyle/>
        <a:p>
          <a:endParaRPr lang="en-US" sz="800"/>
        </a:p>
      </dgm:t>
    </dgm:pt>
    <dgm:pt modelId="{D9D67F47-A76F-124A-80B4-93D118DAB951}" type="sibTrans" cxnId="{366EB83D-9023-1C42-B2D9-394CE86B3FB6}">
      <dgm:prSet/>
      <dgm:spPr/>
      <dgm:t>
        <a:bodyPr/>
        <a:lstStyle/>
        <a:p>
          <a:endParaRPr lang="en-US" sz="800"/>
        </a:p>
      </dgm:t>
    </dgm:pt>
    <dgm:pt modelId="{6199E07A-ADB0-EC43-94DB-D0E93D0F54BE}">
      <dgm:prSet phldrT="[Text]" custT="1"/>
      <dgm:spPr/>
      <dgm:t>
        <a:bodyPr/>
        <a:lstStyle/>
        <a:p>
          <a:r>
            <a:rPr lang="en-US" sz="800" b="1" dirty="0">
              <a:latin typeface="Gill Sans MT" panose="020B0502020104020203" pitchFamily="34" charset="0"/>
            </a:rPr>
            <a:t>AGENCIAS</a:t>
          </a:r>
          <a:r>
            <a:rPr lang="en-US" sz="800" b="1" baseline="0" dirty="0">
              <a:latin typeface="Gill Sans MT" panose="020B0502020104020203" pitchFamily="34" charset="0"/>
            </a:rPr>
            <a:t>  INTERNACIONALES</a:t>
          </a:r>
          <a:endParaRPr lang="en-US" sz="800" b="1" dirty="0">
            <a:latin typeface="Gill Sans MT" panose="020B0502020104020203" pitchFamily="34" charset="0"/>
          </a:endParaRPr>
        </a:p>
      </dgm:t>
    </dgm:pt>
    <dgm:pt modelId="{66A63D5F-05DB-EE4B-A2AC-2AFA286720D9}" type="parTrans" cxnId="{458FFC4D-8FCE-A740-A16F-E76BA81B49FA}">
      <dgm:prSet/>
      <dgm:spPr/>
      <dgm:t>
        <a:bodyPr/>
        <a:lstStyle/>
        <a:p>
          <a:endParaRPr lang="en-US" sz="800"/>
        </a:p>
      </dgm:t>
    </dgm:pt>
    <dgm:pt modelId="{2EEB5266-A446-6843-AD87-E388B5F587F3}" type="sibTrans" cxnId="{458FFC4D-8FCE-A740-A16F-E76BA81B49FA}">
      <dgm:prSet/>
      <dgm:spPr/>
      <dgm:t>
        <a:bodyPr/>
        <a:lstStyle/>
        <a:p>
          <a:endParaRPr lang="en-US" sz="800"/>
        </a:p>
      </dgm:t>
    </dgm:pt>
    <dgm:pt modelId="{3071CCAB-2F0A-3543-B174-F10471410CD8}">
      <dgm:prSet phldrT="[Text]" custT="1"/>
      <dgm:spPr/>
      <dgm:t>
        <a:bodyPr/>
        <a:lstStyle/>
        <a:p>
          <a:r>
            <a:rPr lang="en-US" sz="800" b="1" dirty="0">
              <a:latin typeface="Gill Sans MT" panose="020B0502020104020203" pitchFamily="34" charset="0"/>
            </a:rPr>
            <a:t>GOBIERNOS</a:t>
          </a:r>
        </a:p>
        <a:p>
          <a:r>
            <a:rPr lang="en-US" sz="800" b="1" baseline="0" dirty="0">
              <a:latin typeface="Gill Sans MT" panose="020B0502020104020203" pitchFamily="34" charset="0"/>
            </a:rPr>
            <a:t> INTERNACIONA</a:t>
          </a:r>
        </a:p>
        <a:p>
          <a:r>
            <a:rPr lang="en-US" sz="800" b="1" baseline="0" dirty="0">
              <a:latin typeface="Gill Sans MT" panose="020B0502020104020203" pitchFamily="34" charset="0"/>
            </a:rPr>
            <a:t>LES</a:t>
          </a:r>
          <a:endParaRPr lang="en-US" sz="800" b="1" dirty="0">
            <a:latin typeface="Gill Sans MT" panose="020B0502020104020203" pitchFamily="34" charset="0"/>
          </a:endParaRPr>
        </a:p>
      </dgm:t>
    </dgm:pt>
    <dgm:pt modelId="{B1269F1D-F8FA-614A-9C10-4F5694112B21}" type="parTrans" cxnId="{8D147A03-B363-6F45-93B8-8065EEF1DC97}">
      <dgm:prSet/>
      <dgm:spPr/>
      <dgm:t>
        <a:bodyPr/>
        <a:lstStyle/>
        <a:p>
          <a:endParaRPr lang="en-US" sz="800"/>
        </a:p>
      </dgm:t>
    </dgm:pt>
    <dgm:pt modelId="{CFF3ECE7-C688-BB46-BA09-327289290F78}" type="sibTrans" cxnId="{8D147A03-B363-6F45-93B8-8065EEF1DC97}">
      <dgm:prSet/>
      <dgm:spPr/>
      <dgm:t>
        <a:bodyPr/>
        <a:lstStyle/>
        <a:p>
          <a:endParaRPr lang="en-US" sz="800"/>
        </a:p>
      </dgm:t>
    </dgm:pt>
    <dgm:pt modelId="{EB011778-140D-2946-AC8B-100511219F87}">
      <dgm:prSet phldrT="[Text]" custT="1"/>
      <dgm:spPr/>
      <dgm:t>
        <a:bodyPr/>
        <a:lstStyle/>
        <a:p>
          <a:r>
            <a:rPr lang="en-US" sz="800" b="1" dirty="0">
              <a:latin typeface="Gill Sans MT" panose="020B0502020104020203" pitchFamily="34" charset="0"/>
            </a:rPr>
            <a:t>VENTA</a:t>
          </a:r>
          <a:r>
            <a:rPr lang="en-US" sz="800" b="1" baseline="0" dirty="0">
              <a:latin typeface="Gill Sans MT" panose="020B0502020104020203" pitchFamily="34" charset="0"/>
            </a:rPr>
            <a:t> DE BIENES Y SERVICIOS</a:t>
          </a:r>
          <a:endParaRPr lang="en-US" sz="800" b="1" dirty="0">
            <a:latin typeface="Gill Sans MT" panose="020B0502020104020203" pitchFamily="34" charset="0"/>
          </a:endParaRPr>
        </a:p>
      </dgm:t>
    </dgm:pt>
    <dgm:pt modelId="{01A7C1D7-B755-B640-98CF-F5D29FA57127}" type="parTrans" cxnId="{154F3173-7C17-0047-8EA0-C109CB2ABEAB}">
      <dgm:prSet/>
      <dgm:spPr/>
      <dgm:t>
        <a:bodyPr/>
        <a:lstStyle/>
        <a:p>
          <a:endParaRPr lang="en-US" sz="800"/>
        </a:p>
      </dgm:t>
    </dgm:pt>
    <dgm:pt modelId="{6D86E47A-A514-9744-8812-FD7F2CFB5760}" type="sibTrans" cxnId="{154F3173-7C17-0047-8EA0-C109CB2ABEAB}">
      <dgm:prSet/>
      <dgm:spPr/>
      <dgm:t>
        <a:bodyPr/>
        <a:lstStyle/>
        <a:p>
          <a:endParaRPr lang="en-US" sz="800"/>
        </a:p>
      </dgm:t>
    </dgm:pt>
    <dgm:pt modelId="{AAE8C579-E914-C849-80C8-831D6512E4FB}">
      <dgm:prSet phldrT="[Text]" custT="1"/>
      <dgm:spPr/>
      <dgm:t>
        <a:bodyPr/>
        <a:lstStyle/>
        <a:p>
          <a:r>
            <a:rPr lang="en-US" sz="800" b="1" dirty="0">
              <a:latin typeface="Gill Sans MT" panose="020B0502020104020203" pitchFamily="34" charset="0"/>
            </a:rPr>
            <a:t>EVENTOS</a:t>
          </a:r>
        </a:p>
        <a:p>
          <a:r>
            <a:rPr lang="en-US" sz="800" b="1" dirty="0">
              <a:latin typeface="Gill Sans MT" panose="020B0502020104020203" pitchFamily="34" charset="0"/>
            </a:rPr>
            <a:t> INSTITUCIONA-</a:t>
          </a:r>
        </a:p>
        <a:p>
          <a:r>
            <a:rPr lang="en-US" sz="800" b="1" dirty="0">
              <a:latin typeface="Gill Sans MT" panose="020B0502020104020203" pitchFamily="34" charset="0"/>
            </a:rPr>
            <a:t>LES</a:t>
          </a:r>
        </a:p>
      </dgm:t>
    </dgm:pt>
    <dgm:pt modelId="{73747EBA-D441-BB4C-8AB2-2D6A5A808D83}" type="parTrans" cxnId="{8665F927-F563-5542-AE92-403CEA693423}">
      <dgm:prSet/>
      <dgm:spPr/>
      <dgm:t>
        <a:bodyPr/>
        <a:lstStyle/>
        <a:p>
          <a:endParaRPr lang="en-US" sz="800"/>
        </a:p>
      </dgm:t>
    </dgm:pt>
    <dgm:pt modelId="{B002B5F8-32D2-0949-B260-D2ADFCACB80F}" type="sibTrans" cxnId="{8665F927-F563-5542-AE92-403CEA693423}">
      <dgm:prSet/>
      <dgm:spPr/>
      <dgm:t>
        <a:bodyPr/>
        <a:lstStyle/>
        <a:p>
          <a:endParaRPr lang="en-US" sz="800"/>
        </a:p>
      </dgm:t>
    </dgm:pt>
    <dgm:pt modelId="{654CA609-29B7-5543-8AA5-AC9F33E61BF0}">
      <dgm:prSet custT="1"/>
      <dgm:spPr/>
      <dgm:t>
        <a:bodyPr/>
        <a:lstStyle/>
        <a:p>
          <a:r>
            <a:rPr lang="en-US" sz="800" b="1" dirty="0">
              <a:latin typeface="Gill Sans MT" panose="020B0502020104020203" pitchFamily="34" charset="0"/>
            </a:rPr>
            <a:t>FONDOS PRIVADOS</a:t>
          </a:r>
        </a:p>
        <a:p>
          <a:r>
            <a:rPr lang="en-US" sz="800" b="1" baseline="0" dirty="0">
              <a:latin typeface="Gill Sans MT" panose="020B0502020104020203" pitchFamily="34" charset="0"/>
            </a:rPr>
            <a:t>FUNDACIONES Y EMPRESAS</a:t>
          </a:r>
          <a:endParaRPr lang="en-US" sz="800" b="1" dirty="0">
            <a:latin typeface="Gill Sans MT" panose="020B0502020104020203" pitchFamily="34" charset="0"/>
          </a:endParaRPr>
        </a:p>
      </dgm:t>
    </dgm:pt>
    <dgm:pt modelId="{4E31A4AE-16C9-BF4F-9F0C-E98BEAAC5408}" type="parTrans" cxnId="{3DD4C5EE-1833-874D-9D53-C624F1B61EE3}">
      <dgm:prSet/>
      <dgm:spPr/>
      <dgm:t>
        <a:bodyPr/>
        <a:lstStyle/>
        <a:p>
          <a:endParaRPr lang="en-US" sz="800"/>
        </a:p>
      </dgm:t>
    </dgm:pt>
    <dgm:pt modelId="{37F9A755-0A37-534D-B262-8B1CD8AFBBB3}" type="sibTrans" cxnId="{3DD4C5EE-1833-874D-9D53-C624F1B61EE3}">
      <dgm:prSet/>
      <dgm:spPr/>
      <dgm:t>
        <a:bodyPr/>
        <a:lstStyle/>
        <a:p>
          <a:endParaRPr lang="en-US" sz="800"/>
        </a:p>
      </dgm:t>
    </dgm:pt>
    <dgm:pt modelId="{914EA249-4E20-8A4F-80E2-8606B8BCEE69}">
      <dgm:prSet custT="1"/>
      <dgm:spPr/>
      <dgm:t>
        <a:bodyPr/>
        <a:lstStyle/>
        <a:p>
          <a:r>
            <a:rPr lang="es-MX" sz="800" b="1" dirty="0">
              <a:latin typeface="Gill Sans MT" panose="020B0502020104020203" pitchFamily="34" charset="0"/>
            </a:rPr>
            <a:t>CUOTAS DE RECUPERACIÓN</a:t>
          </a:r>
        </a:p>
      </dgm:t>
    </dgm:pt>
    <dgm:pt modelId="{1D533A6C-88E3-534C-8061-4159D2EE4370}" type="parTrans" cxnId="{8F1252C2-C941-E74D-B9F1-D31A304AE2E4}">
      <dgm:prSet/>
      <dgm:spPr/>
      <dgm:t>
        <a:bodyPr/>
        <a:lstStyle/>
        <a:p>
          <a:endParaRPr lang="es-MX" sz="800"/>
        </a:p>
      </dgm:t>
    </dgm:pt>
    <dgm:pt modelId="{8B0E8AB0-69B0-0B4A-BB12-BCD4A468F510}" type="sibTrans" cxnId="{8F1252C2-C941-E74D-B9F1-D31A304AE2E4}">
      <dgm:prSet/>
      <dgm:spPr/>
      <dgm:t>
        <a:bodyPr/>
        <a:lstStyle/>
        <a:p>
          <a:endParaRPr lang="es-MX" sz="800"/>
        </a:p>
      </dgm:t>
    </dgm:pt>
    <dgm:pt modelId="{168B0F09-B1F4-FD46-9568-44C48B5DBA49}">
      <dgm:prSet custT="1"/>
      <dgm:spPr/>
      <dgm:t>
        <a:bodyPr/>
        <a:lstStyle/>
        <a:p>
          <a:r>
            <a:rPr lang="en-US" sz="800" b="1" dirty="0">
              <a:latin typeface="Gill Sans MT" panose="020B0502020104020203" pitchFamily="34" charset="0"/>
            </a:rPr>
            <a:t>RECURSOS</a:t>
          </a:r>
        </a:p>
        <a:p>
          <a:r>
            <a:rPr lang="en-US" sz="800" b="1" dirty="0">
              <a:latin typeface="Gill Sans MT" panose="020B0502020104020203" pitchFamily="34" charset="0"/>
            </a:rPr>
            <a:t> GUBERNAMEN</a:t>
          </a:r>
        </a:p>
        <a:p>
          <a:r>
            <a:rPr lang="en-US" sz="800" b="1" dirty="0">
              <a:latin typeface="Gill Sans MT" panose="020B0502020104020203" pitchFamily="34" charset="0"/>
            </a:rPr>
            <a:t>TALES</a:t>
          </a:r>
          <a:endParaRPr lang="es-MX" sz="800" b="1" dirty="0">
            <a:latin typeface="Gill Sans MT" panose="020B0502020104020203" pitchFamily="34" charset="0"/>
          </a:endParaRPr>
        </a:p>
      </dgm:t>
    </dgm:pt>
    <dgm:pt modelId="{3E158761-1A65-5D4A-ABC8-2AA50AEA3CE6}" type="parTrans" cxnId="{E2B32B4F-2CB8-E54A-9601-B20513387755}">
      <dgm:prSet/>
      <dgm:spPr/>
      <dgm:t>
        <a:bodyPr/>
        <a:lstStyle/>
        <a:p>
          <a:endParaRPr lang="es-MX" sz="800"/>
        </a:p>
      </dgm:t>
    </dgm:pt>
    <dgm:pt modelId="{728FE67A-4D9B-CF4A-9B77-A5B61A2CA97A}" type="sibTrans" cxnId="{E2B32B4F-2CB8-E54A-9601-B20513387755}">
      <dgm:prSet/>
      <dgm:spPr/>
      <dgm:t>
        <a:bodyPr/>
        <a:lstStyle/>
        <a:p>
          <a:endParaRPr lang="es-MX" sz="800"/>
        </a:p>
      </dgm:t>
    </dgm:pt>
    <dgm:pt modelId="{5C0F8289-F52B-7E48-9F36-3DA4FEE8BA37}" type="pres">
      <dgm:prSet presAssocID="{DF86673F-D4A6-9945-9E26-F5E212486F51}" presName="cycle" presStyleCnt="0">
        <dgm:presLayoutVars>
          <dgm:dir/>
          <dgm:resizeHandles val="exact"/>
        </dgm:presLayoutVars>
      </dgm:prSet>
      <dgm:spPr/>
    </dgm:pt>
    <dgm:pt modelId="{5CF42E4E-8D2F-4846-85D4-95E3DB28B22C}" type="pres">
      <dgm:prSet presAssocID="{ADF7B615-FDD3-FB48-9B39-0469FA771012}" presName="node" presStyleLbl="node1" presStyleIdx="0" presStyleCnt="8">
        <dgm:presLayoutVars>
          <dgm:bulletEnabled val="1"/>
        </dgm:presLayoutVars>
      </dgm:prSet>
      <dgm:spPr/>
    </dgm:pt>
    <dgm:pt modelId="{87BBF8BA-D618-394B-A125-D97FA299DAC9}" type="pres">
      <dgm:prSet presAssocID="{ADF7B615-FDD3-FB48-9B39-0469FA771012}" presName="spNode" presStyleCnt="0"/>
      <dgm:spPr/>
    </dgm:pt>
    <dgm:pt modelId="{8A243B4A-CA8C-D645-8D2E-03ECC422567C}" type="pres">
      <dgm:prSet presAssocID="{D9D67F47-A76F-124A-80B4-93D118DAB951}" presName="sibTrans" presStyleLbl="sibTrans1D1" presStyleIdx="0" presStyleCnt="8"/>
      <dgm:spPr/>
    </dgm:pt>
    <dgm:pt modelId="{29B6471E-FDA3-424F-BDE0-0AE8BAA8AD7E}" type="pres">
      <dgm:prSet presAssocID="{654CA609-29B7-5543-8AA5-AC9F33E61BF0}" presName="node" presStyleLbl="node1" presStyleIdx="1" presStyleCnt="8">
        <dgm:presLayoutVars>
          <dgm:bulletEnabled val="1"/>
        </dgm:presLayoutVars>
      </dgm:prSet>
      <dgm:spPr/>
    </dgm:pt>
    <dgm:pt modelId="{40411FC5-0931-3949-8E99-2B885EDFB0D6}" type="pres">
      <dgm:prSet presAssocID="{654CA609-29B7-5543-8AA5-AC9F33E61BF0}" presName="spNode" presStyleCnt="0"/>
      <dgm:spPr/>
    </dgm:pt>
    <dgm:pt modelId="{394DEA4C-3919-2248-B8A4-9520B666D320}" type="pres">
      <dgm:prSet presAssocID="{37F9A755-0A37-534D-B262-8B1CD8AFBBB3}" presName="sibTrans" presStyleLbl="sibTrans1D1" presStyleIdx="1" presStyleCnt="8"/>
      <dgm:spPr/>
    </dgm:pt>
    <dgm:pt modelId="{35B90A48-18B9-8444-8FDB-8567EF6647AB}" type="pres">
      <dgm:prSet presAssocID="{6199E07A-ADB0-EC43-94DB-D0E93D0F54BE}" presName="node" presStyleLbl="node1" presStyleIdx="2" presStyleCnt="8">
        <dgm:presLayoutVars>
          <dgm:bulletEnabled val="1"/>
        </dgm:presLayoutVars>
      </dgm:prSet>
      <dgm:spPr/>
    </dgm:pt>
    <dgm:pt modelId="{4EC1C9AD-E92C-9E4E-958A-F0CD23E1A0BA}" type="pres">
      <dgm:prSet presAssocID="{6199E07A-ADB0-EC43-94DB-D0E93D0F54BE}" presName="spNode" presStyleCnt="0"/>
      <dgm:spPr/>
    </dgm:pt>
    <dgm:pt modelId="{CC89BACA-1634-EB48-83BA-0FEF19748A00}" type="pres">
      <dgm:prSet presAssocID="{2EEB5266-A446-6843-AD87-E388B5F587F3}" presName="sibTrans" presStyleLbl="sibTrans1D1" presStyleIdx="2" presStyleCnt="8"/>
      <dgm:spPr/>
    </dgm:pt>
    <dgm:pt modelId="{22AA82A4-B8A6-AC4A-9EC6-6400B4E7F1F2}" type="pres">
      <dgm:prSet presAssocID="{3071CCAB-2F0A-3543-B174-F10471410CD8}" presName="node" presStyleLbl="node1" presStyleIdx="3" presStyleCnt="8" custScaleX="114860">
        <dgm:presLayoutVars>
          <dgm:bulletEnabled val="1"/>
        </dgm:presLayoutVars>
      </dgm:prSet>
      <dgm:spPr/>
    </dgm:pt>
    <dgm:pt modelId="{9A1DF012-019E-314B-9BE1-1E8F40528208}" type="pres">
      <dgm:prSet presAssocID="{3071CCAB-2F0A-3543-B174-F10471410CD8}" presName="spNode" presStyleCnt="0"/>
      <dgm:spPr/>
    </dgm:pt>
    <dgm:pt modelId="{C86FDE86-DD97-7847-BAE2-074DDC1E7B4D}" type="pres">
      <dgm:prSet presAssocID="{CFF3ECE7-C688-BB46-BA09-327289290F78}" presName="sibTrans" presStyleLbl="sibTrans1D1" presStyleIdx="3" presStyleCnt="8"/>
      <dgm:spPr/>
    </dgm:pt>
    <dgm:pt modelId="{727BEE11-9F3C-BD49-A16E-D54FBD0C2EEE}" type="pres">
      <dgm:prSet presAssocID="{EB011778-140D-2946-AC8B-100511219F87}" presName="node" presStyleLbl="node1" presStyleIdx="4" presStyleCnt="8">
        <dgm:presLayoutVars>
          <dgm:bulletEnabled val="1"/>
        </dgm:presLayoutVars>
      </dgm:prSet>
      <dgm:spPr/>
    </dgm:pt>
    <dgm:pt modelId="{28D7C82F-F6D4-3743-88E0-2C53029B4974}" type="pres">
      <dgm:prSet presAssocID="{EB011778-140D-2946-AC8B-100511219F87}" presName="spNode" presStyleCnt="0"/>
      <dgm:spPr/>
    </dgm:pt>
    <dgm:pt modelId="{E91F5E7E-D03F-BB47-89B5-1E4CA356DBE5}" type="pres">
      <dgm:prSet presAssocID="{6D86E47A-A514-9744-8812-FD7F2CFB5760}" presName="sibTrans" presStyleLbl="sibTrans1D1" presStyleIdx="4" presStyleCnt="8"/>
      <dgm:spPr/>
    </dgm:pt>
    <dgm:pt modelId="{0F6FDDF2-9A7D-964A-8BE8-AE23E24D96AC}" type="pres">
      <dgm:prSet presAssocID="{AAE8C579-E914-C849-80C8-831D6512E4FB}" presName="node" presStyleLbl="node1" presStyleIdx="5" presStyleCnt="8">
        <dgm:presLayoutVars>
          <dgm:bulletEnabled val="1"/>
        </dgm:presLayoutVars>
      </dgm:prSet>
      <dgm:spPr/>
    </dgm:pt>
    <dgm:pt modelId="{08ACEA54-8E9F-F942-B347-5DEE8F840164}" type="pres">
      <dgm:prSet presAssocID="{AAE8C579-E914-C849-80C8-831D6512E4FB}" presName="spNode" presStyleCnt="0"/>
      <dgm:spPr/>
    </dgm:pt>
    <dgm:pt modelId="{89F79944-81B6-1543-A70E-1660D451FD3C}" type="pres">
      <dgm:prSet presAssocID="{B002B5F8-32D2-0949-B260-D2ADFCACB80F}" presName="sibTrans" presStyleLbl="sibTrans1D1" presStyleIdx="5" presStyleCnt="8"/>
      <dgm:spPr/>
    </dgm:pt>
    <dgm:pt modelId="{7B22E58F-8A87-0E4D-9797-D10529EFBD87}" type="pres">
      <dgm:prSet presAssocID="{914EA249-4E20-8A4F-80E2-8606B8BCEE69}" presName="node" presStyleLbl="node1" presStyleIdx="6" presStyleCnt="8">
        <dgm:presLayoutVars>
          <dgm:bulletEnabled val="1"/>
        </dgm:presLayoutVars>
      </dgm:prSet>
      <dgm:spPr/>
    </dgm:pt>
    <dgm:pt modelId="{A225A369-FE13-664C-A492-3A4CBEFD8500}" type="pres">
      <dgm:prSet presAssocID="{914EA249-4E20-8A4F-80E2-8606B8BCEE69}" presName="spNode" presStyleCnt="0"/>
      <dgm:spPr/>
    </dgm:pt>
    <dgm:pt modelId="{F3898798-0142-714E-A8E2-2DC75A05F73A}" type="pres">
      <dgm:prSet presAssocID="{8B0E8AB0-69B0-0B4A-BB12-BCD4A468F510}" presName="sibTrans" presStyleLbl="sibTrans1D1" presStyleIdx="6" presStyleCnt="8"/>
      <dgm:spPr/>
    </dgm:pt>
    <dgm:pt modelId="{4FBD15BD-325B-C340-BB8B-32A6418CB60A}" type="pres">
      <dgm:prSet presAssocID="{168B0F09-B1F4-FD46-9568-44C48B5DBA49}" presName="node" presStyleLbl="node1" presStyleIdx="7" presStyleCnt="8">
        <dgm:presLayoutVars>
          <dgm:bulletEnabled val="1"/>
        </dgm:presLayoutVars>
      </dgm:prSet>
      <dgm:spPr/>
    </dgm:pt>
    <dgm:pt modelId="{DB8AA12C-B5FE-8446-AAE8-A50B78B3ACEB}" type="pres">
      <dgm:prSet presAssocID="{168B0F09-B1F4-FD46-9568-44C48B5DBA49}" presName="spNode" presStyleCnt="0"/>
      <dgm:spPr/>
    </dgm:pt>
    <dgm:pt modelId="{1ACA6206-B177-B646-88CE-A9C6419FF8B3}" type="pres">
      <dgm:prSet presAssocID="{728FE67A-4D9B-CF4A-9B77-A5B61A2CA97A}" presName="sibTrans" presStyleLbl="sibTrans1D1" presStyleIdx="7" presStyleCnt="8"/>
      <dgm:spPr/>
    </dgm:pt>
  </dgm:ptLst>
  <dgm:cxnLst>
    <dgm:cxn modelId="{8D147A03-B363-6F45-93B8-8065EEF1DC97}" srcId="{DF86673F-D4A6-9945-9E26-F5E212486F51}" destId="{3071CCAB-2F0A-3543-B174-F10471410CD8}" srcOrd="3" destOrd="0" parTransId="{B1269F1D-F8FA-614A-9C10-4F5694112B21}" sibTransId="{CFF3ECE7-C688-BB46-BA09-327289290F78}"/>
    <dgm:cxn modelId="{91136704-2062-504B-88C9-A94F18DB9452}" type="presOf" srcId="{ADF7B615-FDD3-FB48-9B39-0469FA771012}" destId="{5CF42E4E-8D2F-4846-85D4-95E3DB28B22C}" srcOrd="0" destOrd="0" presId="urn:microsoft.com/office/officeart/2005/8/layout/cycle6"/>
    <dgm:cxn modelId="{2975BF05-4E68-C245-AE3A-D73E75CA441C}" type="presOf" srcId="{DF86673F-D4A6-9945-9E26-F5E212486F51}" destId="{5C0F8289-F52B-7E48-9F36-3DA4FEE8BA37}" srcOrd="0" destOrd="0" presId="urn:microsoft.com/office/officeart/2005/8/layout/cycle6"/>
    <dgm:cxn modelId="{8665F927-F563-5542-AE92-403CEA693423}" srcId="{DF86673F-D4A6-9945-9E26-F5E212486F51}" destId="{AAE8C579-E914-C849-80C8-831D6512E4FB}" srcOrd="5" destOrd="0" parTransId="{73747EBA-D441-BB4C-8AB2-2D6A5A808D83}" sibTransId="{B002B5F8-32D2-0949-B260-D2ADFCACB80F}"/>
    <dgm:cxn modelId="{9281282A-3CA0-6D49-B52C-D74DB0F71921}" type="presOf" srcId="{EB011778-140D-2946-AC8B-100511219F87}" destId="{727BEE11-9F3C-BD49-A16E-D54FBD0C2EEE}" srcOrd="0" destOrd="0" presId="urn:microsoft.com/office/officeart/2005/8/layout/cycle6"/>
    <dgm:cxn modelId="{366EB83D-9023-1C42-B2D9-394CE86B3FB6}" srcId="{DF86673F-D4A6-9945-9E26-F5E212486F51}" destId="{ADF7B615-FDD3-FB48-9B39-0469FA771012}" srcOrd="0" destOrd="0" parTransId="{8A20B58C-E298-FF49-931F-A2249BB1F9B4}" sibTransId="{D9D67F47-A76F-124A-80B4-93D118DAB951}"/>
    <dgm:cxn modelId="{C9535740-6194-C841-A6E9-70A1759831CF}" type="presOf" srcId="{2EEB5266-A446-6843-AD87-E388B5F587F3}" destId="{CC89BACA-1634-EB48-83BA-0FEF19748A00}" srcOrd="0" destOrd="0" presId="urn:microsoft.com/office/officeart/2005/8/layout/cycle6"/>
    <dgm:cxn modelId="{888FFE5C-1896-9D41-AD9F-75E72F211AD0}" type="presOf" srcId="{6D86E47A-A514-9744-8812-FD7F2CFB5760}" destId="{E91F5E7E-D03F-BB47-89B5-1E4CA356DBE5}" srcOrd="0" destOrd="0" presId="urn:microsoft.com/office/officeart/2005/8/layout/cycle6"/>
    <dgm:cxn modelId="{54FD9364-BA01-6C4F-8397-FC96FD1512F5}" type="presOf" srcId="{654CA609-29B7-5543-8AA5-AC9F33E61BF0}" destId="{29B6471E-FDA3-424F-BDE0-0AE8BAA8AD7E}" srcOrd="0" destOrd="0" presId="urn:microsoft.com/office/officeart/2005/8/layout/cycle6"/>
    <dgm:cxn modelId="{8F721D48-AFDA-C54E-8095-CB1B0B407B0B}" type="presOf" srcId="{728FE67A-4D9B-CF4A-9B77-A5B61A2CA97A}" destId="{1ACA6206-B177-B646-88CE-A9C6419FF8B3}" srcOrd="0" destOrd="0" presId="urn:microsoft.com/office/officeart/2005/8/layout/cycle6"/>
    <dgm:cxn modelId="{0885E968-7C7B-8745-9611-F73A0B693F52}" type="presOf" srcId="{AAE8C579-E914-C849-80C8-831D6512E4FB}" destId="{0F6FDDF2-9A7D-964A-8BE8-AE23E24D96AC}" srcOrd="0" destOrd="0" presId="urn:microsoft.com/office/officeart/2005/8/layout/cycle6"/>
    <dgm:cxn modelId="{1B93A34C-D91F-8347-BFAC-E59655E60D01}" type="presOf" srcId="{3071CCAB-2F0A-3543-B174-F10471410CD8}" destId="{22AA82A4-B8A6-AC4A-9EC6-6400B4E7F1F2}" srcOrd="0" destOrd="0" presId="urn:microsoft.com/office/officeart/2005/8/layout/cycle6"/>
    <dgm:cxn modelId="{458FFC4D-8FCE-A740-A16F-E76BA81B49FA}" srcId="{DF86673F-D4A6-9945-9E26-F5E212486F51}" destId="{6199E07A-ADB0-EC43-94DB-D0E93D0F54BE}" srcOrd="2" destOrd="0" parTransId="{66A63D5F-05DB-EE4B-A2AC-2AFA286720D9}" sibTransId="{2EEB5266-A446-6843-AD87-E388B5F587F3}"/>
    <dgm:cxn modelId="{E2B32B4F-2CB8-E54A-9601-B20513387755}" srcId="{DF86673F-D4A6-9945-9E26-F5E212486F51}" destId="{168B0F09-B1F4-FD46-9568-44C48B5DBA49}" srcOrd="7" destOrd="0" parTransId="{3E158761-1A65-5D4A-ABC8-2AA50AEA3CE6}" sibTransId="{728FE67A-4D9B-CF4A-9B77-A5B61A2CA97A}"/>
    <dgm:cxn modelId="{154F3173-7C17-0047-8EA0-C109CB2ABEAB}" srcId="{DF86673F-D4A6-9945-9E26-F5E212486F51}" destId="{EB011778-140D-2946-AC8B-100511219F87}" srcOrd="4" destOrd="0" parTransId="{01A7C1D7-B755-B640-98CF-F5D29FA57127}" sibTransId="{6D86E47A-A514-9744-8812-FD7F2CFB5760}"/>
    <dgm:cxn modelId="{15FE9C84-0329-CF42-8F8B-961E555618AD}" type="presOf" srcId="{CFF3ECE7-C688-BB46-BA09-327289290F78}" destId="{C86FDE86-DD97-7847-BAE2-074DDC1E7B4D}" srcOrd="0" destOrd="0" presId="urn:microsoft.com/office/officeart/2005/8/layout/cycle6"/>
    <dgm:cxn modelId="{B62CBC8D-92A8-9D49-809C-7CD4D1E3DDDC}" type="presOf" srcId="{914EA249-4E20-8A4F-80E2-8606B8BCEE69}" destId="{7B22E58F-8A87-0E4D-9797-D10529EFBD87}" srcOrd="0" destOrd="0" presId="urn:microsoft.com/office/officeart/2005/8/layout/cycle6"/>
    <dgm:cxn modelId="{9B1159A4-505A-BB4A-9DA5-7C66DB461312}" type="presOf" srcId="{D9D67F47-A76F-124A-80B4-93D118DAB951}" destId="{8A243B4A-CA8C-D645-8D2E-03ECC422567C}" srcOrd="0" destOrd="0" presId="urn:microsoft.com/office/officeart/2005/8/layout/cycle6"/>
    <dgm:cxn modelId="{CFC0CFBA-6959-0243-AE6B-245C79224DB3}" type="presOf" srcId="{6199E07A-ADB0-EC43-94DB-D0E93D0F54BE}" destId="{35B90A48-18B9-8444-8FDB-8567EF6647AB}" srcOrd="0" destOrd="0" presId="urn:microsoft.com/office/officeart/2005/8/layout/cycle6"/>
    <dgm:cxn modelId="{8F1252C2-C941-E74D-B9F1-D31A304AE2E4}" srcId="{DF86673F-D4A6-9945-9E26-F5E212486F51}" destId="{914EA249-4E20-8A4F-80E2-8606B8BCEE69}" srcOrd="6" destOrd="0" parTransId="{1D533A6C-88E3-534C-8061-4159D2EE4370}" sibTransId="{8B0E8AB0-69B0-0B4A-BB12-BCD4A468F510}"/>
    <dgm:cxn modelId="{2D0DB2C3-EED8-7F45-8278-8F84EA93B3EC}" type="presOf" srcId="{8B0E8AB0-69B0-0B4A-BB12-BCD4A468F510}" destId="{F3898798-0142-714E-A8E2-2DC75A05F73A}" srcOrd="0" destOrd="0" presId="urn:microsoft.com/office/officeart/2005/8/layout/cycle6"/>
    <dgm:cxn modelId="{E1E4C3DD-3186-BB49-8576-25F3879FDF6D}" type="presOf" srcId="{37F9A755-0A37-534D-B262-8B1CD8AFBBB3}" destId="{394DEA4C-3919-2248-B8A4-9520B666D320}" srcOrd="0" destOrd="0" presId="urn:microsoft.com/office/officeart/2005/8/layout/cycle6"/>
    <dgm:cxn modelId="{3DD4C5EE-1833-874D-9D53-C624F1B61EE3}" srcId="{DF86673F-D4A6-9945-9E26-F5E212486F51}" destId="{654CA609-29B7-5543-8AA5-AC9F33E61BF0}" srcOrd="1" destOrd="0" parTransId="{4E31A4AE-16C9-BF4F-9F0C-E98BEAAC5408}" sibTransId="{37F9A755-0A37-534D-B262-8B1CD8AFBBB3}"/>
    <dgm:cxn modelId="{118FE6FC-81E2-674A-90FD-13A84B2E5638}" type="presOf" srcId="{B002B5F8-32D2-0949-B260-D2ADFCACB80F}" destId="{89F79944-81B6-1543-A70E-1660D451FD3C}" srcOrd="0" destOrd="0" presId="urn:microsoft.com/office/officeart/2005/8/layout/cycle6"/>
    <dgm:cxn modelId="{19A81EFD-F9B3-984B-B3CD-BA2B519FE46C}" type="presOf" srcId="{168B0F09-B1F4-FD46-9568-44C48B5DBA49}" destId="{4FBD15BD-325B-C340-BB8B-32A6418CB60A}" srcOrd="0" destOrd="0" presId="urn:microsoft.com/office/officeart/2005/8/layout/cycle6"/>
    <dgm:cxn modelId="{FA05BC8C-6947-5946-BB1B-78D3B1DB1055}" type="presParOf" srcId="{5C0F8289-F52B-7E48-9F36-3DA4FEE8BA37}" destId="{5CF42E4E-8D2F-4846-85D4-95E3DB28B22C}" srcOrd="0" destOrd="0" presId="urn:microsoft.com/office/officeart/2005/8/layout/cycle6"/>
    <dgm:cxn modelId="{AFF24CED-830F-C948-AE03-7F8F931FBFBD}" type="presParOf" srcId="{5C0F8289-F52B-7E48-9F36-3DA4FEE8BA37}" destId="{87BBF8BA-D618-394B-A125-D97FA299DAC9}" srcOrd="1" destOrd="0" presId="urn:microsoft.com/office/officeart/2005/8/layout/cycle6"/>
    <dgm:cxn modelId="{0E678025-BDC5-8144-8F64-F1A99D96A019}" type="presParOf" srcId="{5C0F8289-F52B-7E48-9F36-3DA4FEE8BA37}" destId="{8A243B4A-CA8C-D645-8D2E-03ECC422567C}" srcOrd="2" destOrd="0" presId="urn:microsoft.com/office/officeart/2005/8/layout/cycle6"/>
    <dgm:cxn modelId="{9B1AB5B4-9E30-044F-AAC0-3CE32AB71C8C}" type="presParOf" srcId="{5C0F8289-F52B-7E48-9F36-3DA4FEE8BA37}" destId="{29B6471E-FDA3-424F-BDE0-0AE8BAA8AD7E}" srcOrd="3" destOrd="0" presId="urn:microsoft.com/office/officeart/2005/8/layout/cycle6"/>
    <dgm:cxn modelId="{B3739112-BB44-6F4C-BB3F-4A0B4E9BA6B3}" type="presParOf" srcId="{5C0F8289-F52B-7E48-9F36-3DA4FEE8BA37}" destId="{40411FC5-0931-3949-8E99-2B885EDFB0D6}" srcOrd="4" destOrd="0" presId="urn:microsoft.com/office/officeart/2005/8/layout/cycle6"/>
    <dgm:cxn modelId="{07936603-E2FD-9A46-B52D-87F6B7C1AC08}" type="presParOf" srcId="{5C0F8289-F52B-7E48-9F36-3DA4FEE8BA37}" destId="{394DEA4C-3919-2248-B8A4-9520B666D320}" srcOrd="5" destOrd="0" presId="urn:microsoft.com/office/officeart/2005/8/layout/cycle6"/>
    <dgm:cxn modelId="{BC2C109E-4773-0C49-B700-7484CFA6D573}" type="presParOf" srcId="{5C0F8289-F52B-7E48-9F36-3DA4FEE8BA37}" destId="{35B90A48-18B9-8444-8FDB-8567EF6647AB}" srcOrd="6" destOrd="0" presId="urn:microsoft.com/office/officeart/2005/8/layout/cycle6"/>
    <dgm:cxn modelId="{5A6CA290-1FA7-3040-9092-AB4AFD5C4C93}" type="presParOf" srcId="{5C0F8289-F52B-7E48-9F36-3DA4FEE8BA37}" destId="{4EC1C9AD-E92C-9E4E-958A-F0CD23E1A0BA}" srcOrd="7" destOrd="0" presId="urn:microsoft.com/office/officeart/2005/8/layout/cycle6"/>
    <dgm:cxn modelId="{02AEC309-FDFF-3043-8745-88927EF746BE}" type="presParOf" srcId="{5C0F8289-F52B-7E48-9F36-3DA4FEE8BA37}" destId="{CC89BACA-1634-EB48-83BA-0FEF19748A00}" srcOrd="8" destOrd="0" presId="urn:microsoft.com/office/officeart/2005/8/layout/cycle6"/>
    <dgm:cxn modelId="{25626732-99F4-3C47-993B-F1689CF385C2}" type="presParOf" srcId="{5C0F8289-F52B-7E48-9F36-3DA4FEE8BA37}" destId="{22AA82A4-B8A6-AC4A-9EC6-6400B4E7F1F2}" srcOrd="9" destOrd="0" presId="urn:microsoft.com/office/officeart/2005/8/layout/cycle6"/>
    <dgm:cxn modelId="{5DAB96D8-2E2A-0540-A7F2-EFF4CA9EBB73}" type="presParOf" srcId="{5C0F8289-F52B-7E48-9F36-3DA4FEE8BA37}" destId="{9A1DF012-019E-314B-9BE1-1E8F40528208}" srcOrd="10" destOrd="0" presId="urn:microsoft.com/office/officeart/2005/8/layout/cycle6"/>
    <dgm:cxn modelId="{E30917E5-EB4A-BE43-AC39-D88DC09C49C1}" type="presParOf" srcId="{5C0F8289-F52B-7E48-9F36-3DA4FEE8BA37}" destId="{C86FDE86-DD97-7847-BAE2-074DDC1E7B4D}" srcOrd="11" destOrd="0" presId="urn:microsoft.com/office/officeart/2005/8/layout/cycle6"/>
    <dgm:cxn modelId="{B1B79445-AE3C-6145-ACB2-837F567F6D66}" type="presParOf" srcId="{5C0F8289-F52B-7E48-9F36-3DA4FEE8BA37}" destId="{727BEE11-9F3C-BD49-A16E-D54FBD0C2EEE}" srcOrd="12" destOrd="0" presId="urn:microsoft.com/office/officeart/2005/8/layout/cycle6"/>
    <dgm:cxn modelId="{B5547A7B-D015-024C-984D-7717816CD484}" type="presParOf" srcId="{5C0F8289-F52B-7E48-9F36-3DA4FEE8BA37}" destId="{28D7C82F-F6D4-3743-88E0-2C53029B4974}" srcOrd="13" destOrd="0" presId="urn:microsoft.com/office/officeart/2005/8/layout/cycle6"/>
    <dgm:cxn modelId="{2C98DCB0-6259-B344-9A61-01AA53416B37}" type="presParOf" srcId="{5C0F8289-F52B-7E48-9F36-3DA4FEE8BA37}" destId="{E91F5E7E-D03F-BB47-89B5-1E4CA356DBE5}" srcOrd="14" destOrd="0" presId="urn:microsoft.com/office/officeart/2005/8/layout/cycle6"/>
    <dgm:cxn modelId="{5D6E3342-F324-9949-8057-56D38F8FBF6C}" type="presParOf" srcId="{5C0F8289-F52B-7E48-9F36-3DA4FEE8BA37}" destId="{0F6FDDF2-9A7D-964A-8BE8-AE23E24D96AC}" srcOrd="15" destOrd="0" presId="urn:microsoft.com/office/officeart/2005/8/layout/cycle6"/>
    <dgm:cxn modelId="{2256086B-CB47-D34D-BE5E-E9A939E98F41}" type="presParOf" srcId="{5C0F8289-F52B-7E48-9F36-3DA4FEE8BA37}" destId="{08ACEA54-8E9F-F942-B347-5DEE8F840164}" srcOrd="16" destOrd="0" presId="urn:microsoft.com/office/officeart/2005/8/layout/cycle6"/>
    <dgm:cxn modelId="{C2E0EBCC-CCE0-964B-9A74-094193B15648}" type="presParOf" srcId="{5C0F8289-F52B-7E48-9F36-3DA4FEE8BA37}" destId="{89F79944-81B6-1543-A70E-1660D451FD3C}" srcOrd="17" destOrd="0" presId="urn:microsoft.com/office/officeart/2005/8/layout/cycle6"/>
    <dgm:cxn modelId="{A84CB3EC-6B1C-D94B-A1B5-654EB7C64C00}" type="presParOf" srcId="{5C0F8289-F52B-7E48-9F36-3DA4FEE8BA37}" destId="{7B22E58F-8A87-0E4D-9797-D10529EFBD87}" srcOrd="18" destOrd="0" presId="urn:microsoft.com/office/officeart/2005/8/layout/cycle6"/>
    <dgm:cxn modelId="{9B9EF6F1-4102-BD46-B6EA-A1B95EB2DC5E}" type="presParOf" srcId="{5C0F8289-F52B-7E48-9F36-3DA4FEE8BA37}" destId="{A225A369-FE13-664C-A492-3A4CBEFD8500}" srcOrd="19" destOrd="0" presId="urn:microsoft.com/office/officeart/2005/8/layout/cycle6"/>
    <dgm:cxn modelId="{1EBFCF8B-8F4E-4648-8EB7-5A07F8DE8DAA}" type="presParOf" srcId="{5C0F8289-F52B-7E48-9F36-3DA4FEE8BA37}" destId="{F3898798-0142-714E-A8E2-2DC75A05F73A}" srcOrd="20" destOrd="0" presId="urn:microsoft.com/office/officeart/2005/8/layout/cycle6"/>
    <dgm:cxn modelId="{69AF3515-902C-E146-93E1-3897EF73575F}" type="presParOf" srcId="{5C0F8289-F52B-7E48-9F36-3DA4FEE8BA37}" destId="{4FBD15BD-325B-C340-BB8B-32A6418CB60A}" srcOrd="21" destOrd="0" presId="urn:microsoft.com/office/officeart/2005/8/layout/cycle6"/>
    <dgm:cxn modelId="{06BA3B31-FEFE-C54E-AA4A-6BCA7C36B0C5}" type="presParOf" srcId="{5C0F8289-F52B-7E48-9F36-3DA4FEE8BA37}" destId="{DB8AA12C-B5FE-8446-AAE8-A50B78B3ACEB}" srcOrd="22" destOrd="0" presId="urn:microsoft.com/office/officeart/2005/8/layout/cycle6"/>
    <dgm:cxn modelId="{5E7EA560-50CC-1948-BD32-C36706CBF247}" type="presParOf" srcId="{5C0F8289-F52B-7E48-9F36-3DA4FEE8BA37}" destId="{1ACA6206-B177-B646-88CE-A9C6419FF8B3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E3E37C-A81F-F14D-84BD-8FE11DE4F102}" type="doc">
      <dgm:prSet loTypeId="urn:microsoft.com/office/officeart/2005/8/layout/cycle3" loCatId="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0A76E450-B814-4E4B-91D0-4C5E054615DB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0"/>
            </a:rPr>
            <a:t>IDENTIFICACIÓN DE PROSPECTOS</a:t>
          </a:r>
        </a:p>
      </dgm:t>
    </dgm:pt>
    <dgm:pt modelId="{4F42491D-82E9-4A4F-A3B5-A8F9529EB0A5}" type="parTrans" cxnId="{0F82C3BE-D690-7947-A079-07EB5EE30245}">
      <dgm:prSet/>
      <dgm:spPr/>
      <dgm:t>
        <a:bodyPr/>
        <a:lstStyle/>
        <a:p>
          <a:endParaRPr lang="en-US"/>
        </a:p>
      </dgm:t>
    </dgm:pt>
    <dgm:pt modelId="{28132265-244E-FC4D-BC38-38BF2561301F}" type="sibTrans" cxnId="{0F82C3BE-D690-7947-A079-07EB5EE30245}">
      <dgm:prSet/>
      <dgm:spPr/>
      <dgm:t>
        <a:bodyPr/>
        <a:lstStyle/>
        <a:p>
          <a:endParaRPr lang="en-US"/>
        </a:p>
      </dgm:t>
    </dgm:pt>
    <dgm:pt modelId="{70773F23-EB78-904A-9B7F-80E311ACB600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0"/>
            </a:rPr>
            <a:t>APRENDER DEL PROSPECTO</a:t>
          </a:r>
        </a:p>
        <a:p>
          <a:r>
            <a:rPr lang="en-US" dirty="0">
              <a:latin typeface="Gill Sans MT" panose="020B0502020104020203" pitchFamily="34" charset="0"/>
            </a:rPr>
            <a:t>(INVESTIGACIÓN)</a:t>
          </a:r>
        </a:p>
      </dgm:t>
    </dgm:pt>
    <dgm:pt modelId="{0F174C1B-C604-034F-927A-60650DC768E4}" type="parTrans" cxnId="{9D8B6342-C4CB-9F4E-9F31-B0A60D7E1814}">
      <dgm:prSet/>
      <dgm:spPr/>
      <dgm:t>
        <a:bodyPr/>
        <a:lstStyle/>
        <a:p>
          <a:endParaRPr lang="en-US"/>
        </a:p>
      </dgm:t>
    </dgm:pt>
    <dgm:pt modelId="{0F32C1E9-755A-E841-AC0F-F66B7C31CF1D}" type="sibTrans" cxnId="{9D8B6342-C4CB-9F4E-9F31-B0A60D7E1814}">
      <dgm:prSet/>
      <dgm:spPr/>
      <dgm:t>
        <a:bodyPr/>
        <a:lstStyle/>
        <a:p>
          <a:endParaRPr lang="en-US"/>
        </a:p>
      </dgm:t>
    </dgm:pt>
    <dgm:pt modelId="{CC844753-074E-994F-B7E1-39E1AB5BD67B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0"/>
            </a:rPr>
            <a:t>DEFINICIÓN DE LA PROPUESTA</a:t>
          </a:r>
        </a:p>
        <a:p>
          <a:r>
            <a:rPr lang="en-US" dirty="0">
              <a:latin typeface="Gill Sans MT" panose="020B0502020104020203" pitchFamily="34" charset="0"/>
            </a:rPr>
            <a:t>(VEHÍCULO)</a:t>
          </a:r>
        </a:p>
      </dgm:t>
    </dgm:pt>
    <dgm:pt modelId="{116C5D69-0D5E-4345-B664-3DCA2B686298}" type="parTrans" cxnId="{84301C37-1C94-ED43-BCC0-4409F2F5433A}">
      <dgm:prSet/>
      <dgm:spPr/>
      <dgm:t>
        <a:bodyPr/>
        <a:lstStyle/>
        <a:p>
          <a:endParaRPr lang="en-US"/>
        </a:p>
      </dgm:t>
    </dgm:pt>
    <dgm:pt modelId="{5CAEAD1B-87CA-F94D-9177-8F2B77A4B6A7}" type="sibTrans" cxnId="{84301C37-1C94-ED43-BCC0-4409F2F5433A}">
      <dgm:prSet/>
      <dgm:spPr/>
      <dgm:t>
        <a:bodyPr/>
        <a:lstStyle/>
        <a:p>
          <a:endParaRPr lang="en-US"/>
        </a:p>
      </dgm:t>
    </dgm:pt>
    <dgm:pt modelId="{30D9CEB6-2B21-1949-98D9-EF2690E5133D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0"/>
            </a:rPr>
            <a:t>PRESENTAR PROPUESTA Y HACER PETICIÓN DE DONATIVO</a:t>
          </a:r>
        </a:p>
      </dgm:t>
    </dgm:pt>
    <dgm:pt modelId="{8655CA64-4B2C-1B45-A608-14DE4B61419E}" type="parTrans" cxnId="{4709C653-B4A2-4A48-862A-0ADE34B3BD0D}">
      <dgm:prSet/>
      <dgm:spPr/>
      <dgm:t>
        <a:bodyPr/>
        <a:lstStyle/>
        <a:p>
          <a:endParaRPr lang="en-US"/>
        </a:p>
      </dgm:t>
    </dgm:pt>
    <dgm:pt modelId="{14757B66-4D5D-B947-9BF9-512AE5AA49D5}" type="sibTrans" cxnId="{4709C653-B4A2-4A48-862A-0ADE34B3BD0D}">
      <dgm:prSet/>
      <dgm:spPr/>
      <dgm:t>
        <a:bodyPr/>
        <a:lstStyle/>
        <a:p>
          <a:endParaRPr lang="en-US"/>
        </a:p>
      </dgm:t>
    </dgm:pt>
    <dgm:pt modelId="{84F56684-AD41-4847-8E49-3D78BF3BF4EA}">
      <dgm:prSet/>
      <dgm:spPr/>
      <dgm:t>
        <a:bodyPr/>
        <a:lstStyle/>
        <a:p>
          <a:r>
            <a:rPr lang="en-US" dirty="0">
              <a:latin typeface="Gill Sans MT" panose="020B0502020104020203" pitchFamily="34" charset="0"/>
            </a:rPr>
            <a:t>DAR SEGUIMIENTO</a:t>
          </a:r>
        </a:p>
      </dgm:t>
    </dgm:pt>
    <dgm:pt modelId="{9FC7272B-95B0-8F43-8C49-5265D17A46E7}" type="parTrans" cxnId="{145CBE7B-5FD2-264C-8A96-95D71768DE88}">
      <dgm:prSet/>
      <dgm:spPr/>
      <dgm:t>
        <a:bodyPr/>
        <a:lstStyle/>
        <a:p>
          <a:endParaRPr lang="en-US"/>
        </a:p>
      </dgm:t>
    </dgm:pt>
    <dgm:pt modelId="{C90555FE-EC4B-754C-9F5D-4D102D3F61B7}" type="sibTrans" cxnId="{145CBE7B-5FD2-264C-8A96-95D71768DE88}">
      <dgm:prSet/>
      <dgm:spPr/>
      <dgm:t>
        <a:bodyPr/>
        <a:lstStyle/>
        <a:p>
          <a:endParaRPr lang="en-US"/>
        </a:p>
      </dgm:t>
    </dgm:pt>
    <dgm:pt modelId="{62E4F90C-4CED-5148-8090-26C5BEEEB938}">
      <dgm:prSet/>
      <dgm:spPr/>
      <dgm:t>
        <a:bodyPr/>
        <a:lstStyle/>
        <a:p>
          <a:r>
            <a:rPr lang="en-US" dirty="0">
              <a:latin typeface="Gill Sans MT" panose="020B0502020104020203" pitchFamily="34" charset="0"/>
            </a:rPr>
            <a:t>AGRADECER</a:t>
          </a:r>
        </a:p>
      </dgm:t>
    </dgm:pt>
    <dgm:pt modelId="{23582DB2-FB8C-A849-8845-C5345A331C5A}" type="parTrans" cxnId="{AAE065FE-5F37-F049-AA5B-FD1774236354}">
      <dgm:prSet/>
      <dgm:spPr/>
      <dgm:t>
        <a:bodyPr/>
        <a:lstStyle/>
        <a:p>
          <a:endParaRPr lang="en-US"/>
        </a:p>
      </dgm:t>
    </dgm:pt>
    <dgm:pt modelId="{B74ECD8A-7077-0B49-92EC-D4BFB2787488}" type="sibTrans" cxnId="{AAE065FE-5F37-F049-AA5B-FD1774236354}">
      <dgm:prSet/>
      <dgm:spPr/>
      <dgm:t>
        <a:bodyPr/>
        <a:lstStyle/>
        <a:p>
          <a:endParaRPr lang="en-US"/>
        </a:p>
      </dgm:t>
    </dgm:pt>
    <dgm:pt modelId="{846F96B3-6454-3D46-BAE7-0F4D8EE80A2C}">
      <dgm:prSet/>
      <dgm:spPr/>
      <dgm:t>
        <a:bodyPr/>
        <a:lstStyle/>
        <a:p>
          <a:r>
            <a:rPr lang="en-US" dirty="0">
              <a:latin typeface="Gill Sans MT" panose="020B0502020104020203" pitchFamily="34" charset="0"/>
            </a:rPr>
            <a:t>REPORTAR</a:t>
          </a:r>
        </a:p>
        <a:p>
          <a:r>
            <a:rPr lang="en-US" dirty="0">
              <a:latin typeface="Gill Sans MT" panose="020B0502020104020203" pitchFamily="34" charset="0"/>
            </a:rPr>
            <a:t>SEGUIR FIDELIZANDO</a:t>
          </a:r>
        </a:p>
      </dgm:t>
    </dgm:pt>
    <dgm:pt modelId="{EB1F1F47-F66B-3C4D-8AE8-445101AE45D4}" type="parTrans" cxnId="{8E76F739-FCC1-AB41-89A8-EFC19F519F7B}">
      <dgm:prSet/>
      <dgm:spPr/>
      <dgm:t>
        <a:bodyPr/>
        <a:lstStyle/>
        <a:p>
          <a:endParaRPr lang="en-US"/>
        </a:p>
      </dgm:t>
    </dgm:pt>
    <dgm:pt modelId="{840845DB-D628-FE4C-9651-1AF16C709F33}" type="sibTrans" cxnId="{8E76F739-FCC1-AB41-89A8-EFC19F519F7B}">
      <dgm:prSet/>
      <dgm:spPr/>
      <dgm:t>
        <a:bodyPr/>
        <a:lstStyle/>
        <a:p>
          <a:endParaRPr lang="en-US"/>
        </a:p>
      </dgm:t>
    </dgm:pt>
    <dgm:pt modelId="{B4C99671-8E45-6E4C-8EEB-B0AE18D71010}">
      <dgm:prSet/>
      <dgm:spPr/>
      <dgm:t>
        <a:bodyPr/>
        <a:lstStyle/>
        <a:p>
          <a:r>
            <a:rPr lang="en-US" dirty="0">
              <a:latin typeface="Gill Sans MT" panose="020B0502020104020203" pitchFamily="34" charset="0"/>
            </a:rPr>
            <a:t>RENOVAR</a:t>
          </a:r>
        </a:p>
      </dgm:t>
    </dgm:pt>
    <dgm:pt modelId="{2B64BE27-944A-A243-B95F-998FA18BD481}" type="parTrans" cxnId="{AD29560C-DE2C-CA47-A44B-CD7A1B376D89}">
      <dgm:prSet/>
      <dgm:spPr/>
      <dgm:t>
        <a:bodyPr/>
        <a:lstStyle/>
        <a:p>
          <a:endParaRPr lang="en-US"/>
        </a:p>
      </dgm:t>
    </dgm:pt>
    <dgm:pt modelId="{E4E55D26-1FE0-E446-81A9-D37EB995D20E}" type="sibTrans" cxnId="{AD29560C-DE2C-CA47-A44B-CD7A1B376D89}">
      <dgm:prSet/>
      <dgm:spPr/>
      <dgm:t>
        <a:bodyPr/>
        <a:lstStyle/>
        <a:p>
          <a:endParaRPr lang="en-US"/>
        </a:p>
      </dgm:t>
    </dgm:pt>
    <dgm:pt modelId="{1BB43990-C0E2-8448-8586-7F1014822106}">
      <dgm:prSet/>
      <dgm:spPr/>
      <dgm:t>
        <a:bodyPr/>
        <a:lstStyle/>
        <a:p>
          <a:endParaRPr lang="es-MX" dirty="0">
            <a:latin typeface="Gill Sans MT" panose="020B0502020104020203" pitchFamily="34" charset="0"/>
          </a:endParaRPr>
        </a:p>
        <a:p>
          <a:r>
            <a:rPr lang="es-MX" dirty="0">
              <a:latin typeface="Gill Sans MT" panose="020B0502020104020203" pitchFamily="34" charset="0"/>
            </a:rPr>
            <a:t>SOLICITAR REUNIÓN O CITA</a:t>
          </a:r>
        </a:p>
        <a:p>
          <a:endParaRPr lang="es-MX" dirty="0">
            <a:latin typeface="Gill Sans MT" panose="020B0502020104020203" pitchFamily="34" charset="0"/>
          </a:endParaRPr>
        </a:p>
      </dgm:t>
    </dgm:pt>
    <dgm:pt modelId="{4E1520CD-5764-B24E-AC00-E4E74A096AD3}" type="parTrans" cxnId="{6F9A0C27-00DD-1D4B-876B-0272E7EE0FB7}">
      <dgm:prSet/>
      <dgm:spPr/>
      <dgm:t>
        <a:bodyPr/>
        <a:lstStyle/>
        <a:p>
          <a:endParaRPr lang="es-MX"/>
        </a:p>
      </dgm:t>
    </dgm:pt>
    <dgm:pt modelId="{2796F0F0-5DF8-E741-9089-590A1A406618}" type="sibTrans" cxnId="{6F9A0C27-00DD-1D4B-876B-0272E7EE0FB7}">
      <dgm:prSet/>
      <dgm:spPr/>
      <dgm:t>
        <a:bodyPr/>
        <a:lstStyle/>
        <a:p>
          <a:endParaRPr lang="es-MX"/>
        </a:p>
      </dgm:t>
    </dgm:pt>
    <dgm:pt modelId="{F42E360A-1C21-AA40-B051-59C2419C0B36}" type="pres">
      <dgm:prSet presAssocID="{34E3E37C-A81F-F14D-84BD-8FE11DE4F102}" presName="Name0" presStyleCnt="0">
        <dgm:presLayoutVars>
          <dgm:dir/>
          <dgm:resizeHandles val="exact"/>
        </dgm:presLayoutVars>
      </dgm:prSet>
      <dgm:spPr/>
    </dgm:pt>
    <dgm:pt modelId="{C88A88A3-07AC-CA4E-A266-193ECBA730D3}" type="pres">
      <dgm:prSet presAssocID="{34E3E37C-A81F-F14D-84BD-8FE11DE4F102}" presName="cycle" presStyleCnt="0"/>
      <dgm:spPr/>
    </dgm:pt>
    <dgm:pt modelId="{505267FE-A7D2-414D-8F08-12E251E2CD8B}" type="pres">
      <dgm:prSet presAssocID="{0A76E450-B814-4E4B-91D0-4C5E054615DB}" presName="nodeFirstNode" presStyleLbl="node1" presStyleIdx="0" presStyleCnt="9">
        <dgm:presLayoutVars>
          <dgm:bulletEnabled val="1"/>
        </dgm:presLayoutVars>
      </dgm:prSet>
      <dgm:spPr/>
    </dgm:pt>
    <dgm:pt modelId="{8C62ECCF-9EDF-1C4D-A677-D2C7E23E47F2}" type="pres">
      <dgm:prSet presAssocID="{28132265-244E-FC4D-BC38-38BF2561301F}" presName="sibTransFirstNode" presStyleLbl="bgShp" presStyleIdx="0" presStyleCnt="1"/>
      <dgm:spPr/>
    </dgm:pt>
    <dgm:pt modelId="{D82737B8-7487-1A46-8189-59DE7553D4F7}" type="pres">
      <dgm:prSet presAssocID="{70773F23-EB78-904A-9B7F-80E311ACB600}" presName="nodeFollowingNodes" presStyleLbl="node1" presStyleIdx="1" presStyleCnt="9">
        <dgm:presLayoutVars>
          <dgm:bulletEnabled val="1"/>
        </dgm:presLayoutVars>
      </dgm:prSet>
      <dgm:spPr/>
    </dgm:pt>
    <dgm:pt modelId="{23666156-D48F-6441-B02B-31968FDF18B3}" type="pres">
      <dgm:prSet presAssocID="{1BB43990-C0E2-8448-8586-7F1014822106}" presName="nodeFollowingNodes" presStyleLbl="node1" presStyleIdx="2" presStyleCnt="9">
        <dgm:presLayoutVars>
          <dgm:bulletEnabled val="1"/>
        </dgm:presLayoutVars>
      </dgm:prSet>
      <dgm:spPr/>
    </dgm:pt>
    <dgm:pt modelId="{9661990C-FB16-C641-9C72-21A8CFEB8F78}" type="pres">
      <dgm:prSet presAssocID="{CC844753-074E-994F-B7E1-39E1AB5BD67B}" presName="nodeFollowingNodes" presStyleLbl="node1" presStyleIdx="3" presStyleCnt="9">
        <dgm:presLayoutVars>
          <dgm:bulletEnabled val="1"/>
        </dgm:presLayoutVars>
      </dgm:prSet>
      <dgm:spPr/>
    </dgm:pt>
    <dgm:pt modelId="{71480780-70DD-674A-874E-DCAA8B17A36B}" type="pres">
      <dgm:prSet presAssocID="{30D9CEB6-2B21-1949-98D9-EF2690E5133D}" presName="nodeFollowingNodes" presStyleLbl="node1" presStyleIdx="4" presStyleCnt="9">
        <dgm:presLayoutVars>
          <dgm:bulletEnabled val="1"/>
        </dgm:presLayoutVars>
      </dgm:prSet>
      <dgm:spPr/>
    </dgm:pt>
    <dgm:pt modelId="{6AD3D622-F741-A544-967D-CB61C6D7D833}" type="pres">
      <dgm:prSet presAssocID="{84F56684-AD41-4847-8E49-3D78BF3BF4EA}" presName="nodeFollowingNodes" presStyleLbl="node1" presStyleIdx="5" presStyleCnt="9">
        <dgm:presLayoutVars>
          <dgm:bulletEnabled val="1"/>
        </dgm:presLayoutVars>
      </dgm:prSet>
      <dgm:spPr/>
    </dgm:pt>
    <dgm:pt modelId="{9034056C-FF92-294C-971B-D0EAB0B47FCC}" type="pres">
      <dgm:prSet presAssocID="{62E4F90C-4CED-5148-8090-26C5BEEEB938}" presName="nodeFollowingNodes" presStyleLbl="node1" presStyleIdx="6" presStyleCnt="9">
        <dgm:presLayoutVars>
          <dgm:bulletEnabled val="1"/>
        </dgm:presLayoutVars>
      </dgm:prSet>
      <dgm:spPr/>
    </dgm:pt>
    <dgm:pt modelId="{38EE0EC3-A390-F34D-9144-A4DB58C9CE71}" type="pres">
      <dgm:prSet presAssocID="{846F96B3-6454-3D46-BAE7-0F4D8EE80A2C}" presName="nodeFollowingNodes" presStyleLbl="node1" presStyleIdx="7" presStyleCnt="9">
        <dgm:presLayoutVars>
          <dgm:bulletEnabled val="1"/>
        </dgm:presLayoutVars>
      </dgm:prSet>
      <dgm:spPr/>
    </dgm:pt>
    <dgm:pt modelId="{BD312995-AAD7-534F-9FE8-E07EE8D1C8CF}" type="pres">
      <dgm:prSet presAssocID="{B4C99671-8E45-6E4C-8EEB-B0AE18D71010}" presName="nodeFollowingNodes" presStyleLbl="node1" presStyleIdx="8" presStyleCnt="9">
        <dgm:presLayoutVars>
          <dgm:bulletEnabled val="1"/>
        </dgm:presLayoutVars>
      </dgm:prSet>
      <dgm:spPr/>
    </dgm:pt>
  </dgm:ptLst>
  <dgm:cxnLst>
    <dgm:cxn modelId="{AD29560C-DE2C-CA47-A44B-CD7A1B376D89}" srcId="{34E3E37C-A81F-F14D-84BD-8FE11DE4F102}" destId="{B4C99671-8E45-6E4C-8EEB-B0AE18D71010}" srcOrd="8" destOrd="0" parTransId="{2B64BE27-944A-A243-B95F-998FA18BD481}" sibTransId="{E4E55D26-1FE0-E446-81A9-D37EB995D20E}"/>
    <dgm:cxn modelId="{D301B024-2EC3-6C4A-8C1D-B5EE99D91353}" type="presOf" srcId="{B4C99671-8E45-6E4C-8EEB-B0AE18D71010}" destId="{BD312995-AAD7-534F-9FE8-E07EE8D1C8CF}" srcOrd="0" destOrd="0" presId="urn:microsoft.com/office/officeart/2005/8/layout/cycle3"/>
    <dgm:cxn modelId="{6F9A0C27-00DD-1D4B-876B-0272E7EE0FB7}" srcId="{34E3E37C-A81F-F14D-84BD-8FE11DE4F102}" destId="{1BB43990-C0E2-8448-8586-7F1014822106}" srcOrd="2" destOrd="0" parTransId="{4E1520CD-5764-B24E-AC00-E4E74A096AD3}" sibTransId="{2796F0F0-5DF8-E741-9089-590A1A406618}"/>
    <dgm:cxn modelId="{88C02B27-CD0D-E04F-A0DF-9DA1D9CAEC00}" type="presOf" srcId="{846F96B3-6454-3D46-BAE7-0F4D8EE80A2C}" destId="{38EE0EC3-A390-F34D-9144-A4DB58C9CE71}" srcOrd="0" destOrd="0" presId="urn:microsoft.com/office/officeart/2005/8/layout/cycle3"/>
    <dgm:cxn modelId="{7ADE0229-6377-664C-B399-D341D356ACEE}" type="presOf" srcId="{28132265-244E-FC4D-BC38-38BF2561301F}" destId="{8C62ECCF-9EDF-1C4D-A677-D2C7E23E47F2}" srcOrd="0" destOrd="0" presId="urn:microsoft.com/office/officeart/2005/8/layout/cycle3"/>
    <dgm:cxn modelId="{84301C37-1C94-ED43-BCC0-4409F2F5433A}" srcId="{34E3E37C-A81F-F14D-84BD-8FE11DE4F102}" destId="{CC844753-074E-994F-B7E1-39E1AB5BD67B}" srcOrd="3" destOrd="0" parTransId="{116C5D69-0D5E-4345-B664-3DCA2B686298}" sibTransId="{5CAEAD1B-87CA-F94D-9177-8F2B77A4B6A7}"/>
    <dgm:cxn modelId="{8E76F739-FCC1-AB41-89A8-EFC19F519F7B}" srcId="{34E3E37C-A81F-F14D-84BD-8FE11DE4F102}" destId="{846F96B3-6454-3D46-BAE7-0F4D8EE80A2C}" srcOrd="7" destOrd="0" parTransId="{EB1F1F47-F66B-3C4D-8AE8-445101AE45D4}" sibTransId="{840845DB-D628-FE4C-9651-1AF16C709F33}"/>
    <dgm:cxn modelId="{9D8B6342-C4CB-9F4E-9F31-B0A60D7E1814}" srcId="{34E3E37C-A81F-F14D-84BD-8FE11DE4F102}" destId="{70773F23-EB78-904A-9B7F-80E311ACB600}" srcOrd="1" destOrd="0" parTransId="{0F174C1B-C604-034F-927A-60650DC768E4}" sibTransId="{0F32C1E9-755A-E841-AC0F-F66B7C31CF1D}"/>
    <dgm:cxn modelId="{2F148745-0FC0-1049-B624-8ECC3C2099E0}" type="presOf" srcId="{0A76E450-B814-4E4B-91D0-4C5E054615DB}" destId="{505267FE-A7D2-414D-8F08-12E251E2CD8B}" srcOrd="0" destOrd="0" presId="urn:microsoft.com/office/officeart/2005/8/layout/cycle3"/>
    <dgm:cxn modelId="{1CCDFA46-309D-E44E-B656-056CBE941099}" type="presOf" srcId="{34E3E37C-A81F-F14D-84BD-8FE11DE4F102}" destId="{F42E360A-1C21-AA40-B051-59C2419C0B36}" srcOrd="0" destOrd="0" presId="urn:microsoft.com/office/officeart/2005/8/layout/cycle3"/>
    <dgm:cxn modelId="{4709C653-B4A2-4A48-862A-0ADE34B3BD0D}" srcId="{34E3E37C-A81F-F14D-84BD-8FE11DE4F102}" destId="{30D9CEB6-2B21-1949-98D9-EF2690E5133D}" srcOrd="4" destOrd="0" parTransId="{8655CA64-4B2C-1B45-A608-14DE4B61419E}" sibTransId="{14757B66-4D5D-B947-9BF9-512AE5AA49D5}"/>
    <dgm:cxn modelId="{145CBE7B-5FD2-264C-8A96-95D71768DE88}" srcId="{34E3E37C-A81F-F14D-84BD-8FE11DE4F102}" destId="{84F56684-AD41-4847-8E49-3D78BF3BF4EA}" srcOrd="5" destOrd="0" parTransId="{9FC7272B-95B0-8F43-8C49-5265D17A46E7}" sibTransId="{C90555FE-EC4B-754C-9F5D-4D102D3F61B7}"/>
    <dgm:cxn modelId="{CE472D88-2230-9B42-8C28-E3A15341D47B}" type="presOf" srcId="{84F56684-AD41-4847-8E49-3D78BF3BF4EA}" destId="{6AD3D622-F741-A544-967D-CB61C6D7D833}" srcOrd="0" destOrd="0" presId="urn:microsoft.com/office/officeart/2005/8/layout/cycle3"/>
    <dgm:cxn modelId="{1905E28D-DDF3-3E4D-88DB-B3FD111C743E}" type="presOf" srcId="{62E4F90C-4CED-5148-8090-26C5BEEEB938}" destId="{9034056C-FF92-294C-971B-D0EAB0B47FCC}" srcOrd="0" destOrd="0" presId="urn:microsoft.com/office/officeart/2005/8/layout/cycle3"/>
    <dgm:cxn modelId="{F8DE62B2-6237-2642-961F-E23BAC4BEF2B}" type="presOf" srcId="{30D9CEB6-2B21-1949-98D9-EF2690E5133D}" destId="{71480780-70DD-674A-874E-DCAA8B17A36B}" srcOrd="0" destOrd="0" presId="urn:microsoft.com/office/officeart/2005/8/layout/cycle3"/>
    <dgm:cxn modelId="{0F82C3BE-D690-7947-A079-07EB5EE30245}" srcId="{34E3E37C-A81F-F14D-84BD-8FE11DE4F102}" destId="{0A76E450-B814-4E4B-91D0-4C5E054615DB}" srcOrd="0" destOrd="0" parTransId="{4F42491D-82E9-4A4F-A3B5-A8F9529EB0A5}" sibTransId="{28132265-244E-FC4D-BC38-38BF2561301F}"/>
    <dgm:cxn modelId="{17A79DC6-D6F0-1848-909D-C6D2C139DE93}" type="presOf" srcId="{70773F23-EB78-904A-9B7F-80E311ACB600}" destId="{D82737B8-7487-1A46-8189-59DE7553D4F7}" srcOrd="0" destOrd="0" presId="urn:microsoft.com/office/officeart/2005/8/layout/cycle3"/>
    <dgm:cxn modelId="{F4D74CC9-F012-6D40-8B6B-74B95F0F3260}" type="presOf" srcId="{1BB43990-C0E2-8448-8586-7F1014822106}" destId="{23666156-D48F-6441-B02B-31968FDF18B3}" srcOrd="0" destOrd="0" presId="urn:microsoft.com/office/officeart/2005/8/layout/cycle3"/>
    <dgm:cxn modelId="{2E81CEF2-08DB-0946-A141-62160E1CDEBB}" type="presOf" srcId="{CC844753-074E-994F-B7E1-39E1AB5BD67B}" destId="{9661990C-FB16-C641-9C72-21A8CFEB8F78}" srcOrd="0" destOrd="0" presId="urn:microsoft.com/office/officeart/2005/8/layout/cycle3"/>
    <dgm:cxn modelId="{AAE065FE-5F37-F049-AA5B-FD1774236354}" srcId="{34E3E37C-A81F-F14D-84BD-8FE11DE4F102}" destId="{62E4F90C-4CED-5148-8090-26C5BEEEB938}" srcOrd="6" destOrd="0" parTransId="{23582DB2-FB8C-A849-8845-C5345A331C5A}" sibTransId="{B74ECD8A-7077-0B49-92EC-D4BFB2787488}"/>
    <dgm:cxn modelId="{A143BF6C-B3D9-5946-A214-8BC55A6FDA65}" type="presParOf" srcId="{F42E360A-1C21-AA40-B051-59C2419C0B36}" destId="{C88A88A3-07AC-CA4E-A266-193ECBA730D3}" srcOrd="0" destOrd="0" presId="urn:microsoft.com/office/officeart/2005/8/layout/cycle3"/>
    <dgm:cxn modelId="{535643B9-1FA9-D144-B70B-D01FEEB22050}" type="presParOf" srcId="{C88A88A3-07AC-CA4E-A266-193ECBA730D3}" destId="{505267FE-A7D2-414D-8F08-12E251E2CD8B}" srcOrd="0" destOrd="0" presId="urn:microsoft.com/office/officeart/2005/8/layout/cycle3"/>
    <dgm:cxn modelId="{9EDEC649-99D8-724C-A10E-E1332472BFA7}" type="presParOf" srcId="{C88A88A3-07AC-CA4E-A266-193ECBA730D3}" destId="{8C62ECCF-9EDF-1C4D-A677-D2C7E23E47F2}" srcOrd="1" destOrd="0" presId="urn:microsoft.com/office/officeart/2005/8/layout/cycle3"/>
    <dgm:cxn modelId="{C0068572-35B2-5541-A4BD-D469D87EA526}" type="presParOf" srcId="{C88A88A3-07AC-CA4E-A266-193ECBA730D3}" destId="{D82737B8-7487-1A46-8189-59DE7553D4F7}" srcOrd="2" destOrd="0" presId="urn:microsoft.com/office/officeart/2005/8/layout/cycle3"/>
    <dgm:cxn modelId="{2CF01938-3E4E-5A4A-98B8-D575335DD651}" type="presParOf" srcId="{C88A88A3-07AC-CA4E-A266-193ECBA730D3}" destId="{23666156-D48F-6441-B02B-31968FDF18B3}" srcOrd="3" destOrd="0" presId="urn:microsoft.com/office/officeart/2005/8/layout/cycle3"/>
    <dgm:cxn modelId="{A6B3F051-F050-0C41-9070-F8E3DB343B48}" type="presParOf" srcId="{C88A88A3-07AC-CA4E-A266-193ECBA730D3}" destId="{9661990C-FB16-C641-9C72-21A8CFEB8F78}" srcOrd="4" destOrd="0" presId="urn:microsoft.com/office/officeart/2005/8/layout/cycle3"/>
    <dgm:cxn modelId="{058300EC-8B11-FD4D-A20A-75EF344FEF78}" type="presParOf" srcId="{C88A88A3-07AC-CA4E-A266-193ECBA730D3}" destId="{71480780-70DD-674A-874E-DCAA8B17A36B}" srcOrd="5" destOrd="0" presId="urn:microsoft.com/office/officeart/2005/8/layout/cycle3"/>
    <dgm:cxn modelId="{BBD1A688-FC4A-C94F-B155-2E857D012627}" type="presParOf" srcId="{C88A88A3-07AC-CA4E-A266-193ECBA730D3}" destId="{6AD3D622-F741-A544-967D-CB61C6D7D833}" srcOrd="6" destOrd="0" presId="urn:microsoft.com/office/officeart/2005/8/layout/cycle3"/>
    <dgm:cxn modelId="{DCBE4C36-B47E-C749-8EAE-BFF67A4A5AD5}" type="presParOf" srcId="{C88A88A3-07AC-CA4E-A266-193ECBA730D3}" destId="{9034056C-FF92-294C-971B-D0EAB0B47FCC}" srcOrd="7" destOrd="0" presId="urn:microsoft.com/office/officeart/2005/8/layout/cycle3"/>
    <dgm:cxn modelId="{54E67E72-E8BD-1F44-8D48-79FEBB8329A1}" type="presParOf" srcId="{C88A88A3-07AC-CA4E-A266-193ECBA730D3}" destId="{38EE0EC3-A390-F34D-9144-A4DB58C9CE71}" srcOrd="8" destOrd="0" presId="urn:microsoft.com/office/officeart/2005/8/layout/cycle3"/>
    <dgm:cxn modelId="{F96CCCDE-F7FC-C846-B90F-53F03A5A45CE}" type="presParOf" srcId="{C88A88A3-07AC-CA4E-A266-193ECBA730D3}" destId="{BD312995-AAD7-534F-9FE8-E07EE8D1C8CF}" srcOrd="9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60965-DD87-4F50-81D3-DF6BF7E3E5A6}" type="doc">
      <dgm:prSet loTypeId="urn:microsoft.com/office/officeart/2005/8/layout/matrix1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BFCE0B47-A45E-4914-87AB-9E50DECF241D}">
      <dgm:prSet phldrT="[Texto]"/>
      <dgm:spPr/>
      <dgm:t>
        <a:bodyPr/>
        <a:lstStyle/>
        <a:p>
          <a:r>
            <a:rPr lang="es-MX" dirty="0">
              <a:latin typeface="Gill Sans MT" panose="020B0502020104020203" pitchFamily="34" charset="0"/>
            </a:rPr>
            <a:t>Sustentabilidad</a:t>
          </a:r>
        </a:p>
      </dgm:t>
    </dgm:pt>
    <dgm:pt modelId="{9E379850-F9CF-4328-9AB3-BE19046EC04C}" type="parTrans" cxnId="{1908BB37-8A81-4929-9B82-88E9B46C21B1}">
      <dgm:prSet/>
      <dgm:spPr/>
      <dgm:t>
        <a:bodyPr/>
        <a:lstStyle/>
        <a:p>
          <a:endParaRPr lang="es-MX"/>
        </a:p>
      </dgm:t>
    </dgm:pt>
    <dgm:pt modelId="{4194218D-E97B-441D-AF4F-AAB3663266FB}" type="sibTrans" cxnId="{1908BB37-8A81-4929-9B82-88E9B46C21B1}">
      <dgm:prSet/>
      <dgm:spPr/>
      <dgm:t>
        <a:bodyPr/>
        <a:lstStyle/>
        <a:p>
          <a:endParaRPr lang="es-MX"/>
        </a:p>
      </dgm:t>
    </dgm:pt>
    <dgm:pt modelId="{C1B6BFA8-7BFD-4C54-ABC7-13DDCE83626C}">
      <dgm:prSet phldrT="[Texto]"/>
      <dgm:spPr/>
      <dgm:t>
        <a:bodyPr/>
        <a:lstStyle/>
        <a:p>
          <a:r>
            <a:rPr lang="es-MX" dirty="0">
              <a:latin typeface="Gill Sans MT" panose="020B0502020104020203" pitchFamily="34" charset="0"/>
            </a:rPr>
            <a:t>Planeación</a:t>
          </a:r>
        </a:p>
        <a:p>
          <a:r>
            <a:rPr lang="es-MX" i="1" dirty="0">
              <a:latin typeface="Gill Sans MT" panose="020B0502020104020203" pitchFamily="34" charset="0"/>
            </a:rPr>
            <a:t>Definición de objetivos para la diversificación de estrategias</a:t>
          </a:r>
        </a:p>
      </dgm:t>
    </dgm:pt>
    <dgm:pt modelId="{56EEC511-8901-426C-B71D-4F16CD6ECD29}" type="parTrans" cxnId="{F8A4470C-D4CC-4817-A9D9-943FE9C4E88B}">
      <dgm:prSet/>
      <dgm:spPr/>
      <dgm:t>
        <a:bodyPr/>
        <a:lstStyle/>
        <a:p>
          <a:endParaRPr lang="es-MX"/>
        </a:p>
      </dgm:t>
    </dgm:pt>
    <dgm:pt modelId="{63EBFF6B-70C1-4426-84B0-75F328C8A65A}" type="sibTrans" cxnId="{F8A4470C-D4CC-4817-A9D9-943FE9C4E88B}">
      <dgm:prSet/>
      <dgm:spPr/>
      <dgm:t>
        <a:bodyPr/>
        <a:lstStyle/>
        <a:p>
          <a:endParaRPr lang="es-MX"/>
        </a:p>
      </dgm:t>
    </dgm:pt>
    <dgm:pt modelId="{1A4AD053-5987-4644-8865-39D7A925E2A7}">
      <dgm:prSet phldrT="[Texto]"/>
      <dgm:spPr/>
      <dgm:t>
        <a:bodyPr/>
        <a:lstStyle/>
        <a:p>
          <a:r>
            <a:rPr lang="es-MX" dirty="0">
              <a:latin typeface="Gill Sans MT" panose="020B0502020104020203" pitchFamily="34" charset="0"/>
            </a:rPr>
            <a:t>Comunicación</a:t>
          </a:r>
        </a:p>
        <a:p>
          <a:r>
            <a:rPr lang="es-MX" i="1" dirty="0">
              <a:latin typeface="Gill Sans MT" panose="020B0502020104020203" pitchFamily="34" charset="0"/>
            </a:rPr>
            <a:t>Posicionamiento de la causa y modelo de intervención</a:t>
          </a:r>
        </a:p>
      </dgm:t>
    </dgm:pt>
    <dgm:pt modelId="{04149733-C022-409F-A55C-6A09EBC632B8}" type="parTrans" cxnId="{AA4E7952-635C-4AF2-9D8F-80441C1FE3B1}">
      <dgm:prSet/>
      <dgm:spPr/>
      <dgm:t>
        <a:bodyPr/>
        <a:lstStyle/>
        <a:p>
          <a:endParaRPr lang="es-MX"/>
        </a:p>
      </dgm:t>
    </dgm:pt>
    <dgm:pt modelId="{2CC34C5E-41DC-4127-A15E-A7D3711ED2FA}" type="sibTrans" cxnId="{AA4E7952-635C-4AF2-9D8F-80441C1FE3B1}">
      <dgm:prSet/>
      <dgm:spPr/>
      <dgm:t>
        <a:bodyPr/>
        <a:lstStyle/>
        <a:p>
          <a:endParaRPr lang="es-MX"/>
        </a:p>
      </dgm:t>
    </dgm:pt>
    <dgm:pt modelId="{D6E08E8F-6293-464A-BFD9-1C2BFBCAB82C}">
      <dgm:prSet phldrT="[Texto]"/>
      <dgm:spPr/>
      <dgm:t>
        <a:bodyPr/>
        <a:lstStyle/>
        <a:p>
          <a:r>
            <a:rPr lang="es-MX" dirty="0">
              <a:latin typeface="Gill Sans MT" panose="020B0502020104020203" pitchFamily="34" charset="0"/>
            </a:rPr>
            <a:t>Presupuesto</a:t>
          </a:r>
        </a:p>
        <a:p>
          <a:r>
            <a:rPr lang="es-MX" i="1" dirty="0">
              <a:latin typeface="Gill Sans MT" panose="020B0502020104020203" pitchFamily="34" charset="0"/>
            </a:rPr>
            <a:t>Previsión de gastos y fuentes de ingresos</a:t>
          </a:r>
        </a:p>
      </dgm:t>
    </dgm:pt>
    <dgm:pt modelId="{12B46A89-D4D5-483A-A8BA-765D29AF1F90}" type="parTrans" cxnId="{813D5308-D41F-4A5F-B5B6-4D13F970EBE8}">
      <dgm:prSet/>
      <dgm:spPr/>
      <dgm:t>
        <a:bodyPr/>
        <a:lstStyle/>
        <a:p>
          <a:endParaRPr lang="es-MX"/>
        </a:p>
      </dgm:t>
    </dgm:pt>
    <dgm:pt modelId="{15A3AFBE-0001-4387-B35C-DA7F5C9E8C1B}" type="sibTrans" cxnId="{813D5308-D41F-4A5F-B5B6-4D13F970EBE8}">
      <dgm:prSet/>
      <dgm:spPr/>
      <dgm:t>
        <a:bodyPr/>
        <a:lstStyle/>
        <a:p>
          <a:endParaRPr lang="es-MX"/>
        </a:p>
      </dgm:t>
    </dgm:pt>
    <dgm:pt modelId="{05633E55-0901-4563-B421-326BC9449612}">
      <dgm:prSet phldrT="[Texto]"/>
      <dgm:spPr/>
      <dgm:t>
        <a:bodyPr/>
        <a:lstStyle/>
        <a:p>
          <a:r>
            <a:rPr lang="es-MX" dirty="0">
              <a:latin typeface="Gill Sans MT" panose="020B0502020104020203" pitchFamily="34" charset="0"/>
            </a:rPr>
            <a:t>Transparencia</a:t>
          </a:r>
        </a:p>
        <a:p>
          <a:r>
            <a:rPr lang="es-MX" i="1" dirty="0">
              <a:latin typeface="Gill Sans MT" panose="020B0502020104020203" pitchFamily="34" charset="0"/>
            </a:rPr>
            <a:t>Rendición de cuentas a donantes y público en general</a:t>
          </a:r>
        </a:p>
      </dgm:t>
    </dgm:pt>
    <dgm:pt modelId="{FEBF3742-A0EC-444E-9EF2-529F2365A500}" type="parTrans" cxnId="{C0DB1EE9-A2F1-43A6-AC56-AC9440F1D197}">
      <dgm:prSet/>
      <dgm:spPr/>
      <dgm:t>
        <a:bodyPr/>
        <a:lstStyle/>
        <a:p>
          <a:endParaRPr lang="es-MX"/>
        </a:p>
      </dgm:t>
    </dgm:pt>
    <dgm:pt modelId="{743CF137-754E-4D72-A989-03CA268EB070}" type="sibTrans" cxnId="{C0DB1EE9-A2F1-43A6-AC56-AC9440F1D197}">
      <dgm:prSet/>
      <dgm:spPr/>
      <dgm:t>
        <a:bodyPr/>
        <a:lstStyle/>
        <a:p>
          <a:endParaRPr lang="es-MX"/>
        </a:p>
      </dgm:t>
    </dgm:pt>
    <dgm:pt modelId="{AC5DFE5B-C392-4323-A82F-A1F270F97A55}" type="pres">
      <dgm:prSet presAssocID="{CF060965-DD87-4F50-81D3-DF6BF7E3E5A6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F61564B-1DCC-403C-A4BA-1747BFE5588C}" type="pres">
      <dgm:prSet presAssocID="{CF060965-DD87-4F50-81D3-DF6BF7E3E5A6}" presName="matrix" presStyleCnt="0"/>
      <dgm:spPr/>
    </dgm:pt>
    <dgm:pt modelId="{B514070B-9935-4E74-8807-F4D90BA5AD6E}" type="pres">
      <dgm:prSet presAssocID="{CF060965-DD87-4F50-81D3-DF6BF7E3E5A6}" presName="tile1" presStyleLbl="node1" presStyleIdx="0" presStyleCnt="4"/>
      <dgm:spPr/>
    </dgm:pt>
    <dgm:pt modelId="{941CED66-C62B-42AB-9530-02DD136F6CB1}" type="pres">
      <dgm:prSet presAssocID="{CF060965-DD87-4F50-81D3-DF6BF7E3E5A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4FFF6CA-0CC3-431B-8A63-C3BA9511E31B}" type="pres">
      <dgm:prSet presAssocID="{CF060965-DD87-4F50-81D3-DF6BF7E3E5A6}" presName="tile2" presStyleLbl="node1" presStyleIdx="1" presStyleCnt="4"/>
      <dgm:spPr/>
    </dgm:pt>
    <dgm:pt modelId="{558F6A4D-30A4-4040-9F44-5D8DD8884F12}" type="pres">
      <dgm:prSet presAssocID="{CF060965-DD87-4F50-81D3-DF6BF7E3E5A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4380A35-9494-4011-B48F-C9DCF3916DF2}" type="pres">
      <dgm:prSet presAssocID="{CF060965-DD87-4F50-81D3-DF6BF7E3E5A6}" presName="tile3" presStyleLbl="node1" presStyleIdx="2" presStyleCnt="4"/>
      <dgm:spPr/>
    </dgm:pt>
    <dgm:pt modelId="{7AE6D2AC-1020-4172-BE51-AA70B3C83EB4}" type="pres">
      <dgm:prSet presAssocID="{CF060965-DD87-4F50-81D3-DF6BF7E3E5A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31AB5D5-4D67-4D5D-9193-55DC86C0D647}" type="pres">
      <dgm:prSet presAssocID="{CF060965-DD87-4F50-81D3-DF6BF7E3E5A6}" presName="tile4" presStyleLbl="node1" presStyleIdx="3" presStyleCnt="4"/>
      <dgm:spPr/>
    </dgm:pt>
    <dgm:pt modelId="{F7550255-DD87-45B3-ADF3-2F0511D8BF9E}" type="pres">
      <dgm:prSet presAssocID="{CF060965-DD87-4F50-81D3-DF6BF7E3E5A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13167794-038B-4CA2-9534-50CED6981D9B}" type="pres">
      <dgm:prSet presAssocID="{CF060965-DD87-4F50-81D3-DF6BF7E3E5A6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813D5308-D41F-4A5F-B5B6-4D13F970EBE8}" srcId="{BFCE0B47-A45E-4914-87AB-9E50DECF241D}" destId="{D6E08E8F-6293-464A-BFD9-1C2BFBCAB82C}" srcOrd="2" destOrd="0" parTransId="{12B46A89-D4D5-483A-A8BA-765D29AF1F90}" sibTransId="{15A3AFBE-0001-4387-B35C-DA7F5C9E8C1B}"/>
    <dgm:cxn modelId="{F8A4470C-D4CC-4817-A9D9-943FE9C4E88B}" srcId="{BFCE0B47-A45E-4914-87AB-9E50DECF241D}" destId="{C1B6BFA8-7BFD-4C54-ABC7-13DDCE83626C}" srcOrd="0" destOrd="0" parTransId="{56EEC511-8901-426C-B71D-4F16CD6ECD29}" sibTransId="{63EBFF6B-70C1-4426-84B0-75F328C8A65A}"/>
    <dgm:cxn modelId="{1908BB37-8A81-4929-9B82-88E9B46C21B1}" srcId="{CF060965-DD87-4F50-81D3-DF6BF7E3E5A6}" destId="{BFCE0B47-A45E-4914-87AB-9E50DECF241D}" srcOrd="0" destOrd="0" parTransId="{9E379850-F9CF-4328-9AB3-BE19046EC04C}" sibTransId="{4194218D-E97B-441D-AF4F-AAB3663266FB}"/>
    <dgm:cxn modelId="{B91F5C3A-7032-489A-A975-4A52B7DF68DF}" type="presOf" srcId="{C1B6BFA8-7BFD-4C54-ABC7-13DDCE83626C}" destId="{941CED66-C62B-42AB-9530-02DD136F6CB1}" srcOrd="1" destOrd="0" presId="urn:microsoft.com/office/officeart/2005/8/layout/matrix1"/>
    <dgm:cxn modelId="{AB02A543-9159-4638-9437-A6878F73A073}" type="presOf" srcId="{D6E08E8F-6293-464A-BFD9-1C2BFBCAB82C}" destId="{34380A35-9494-4011-B48F-C9DCF3916DF2}" srcOrd="0" destOrd="0" presId="urn:microsoft.com/office/officeart/2005/8/layout/matrix1"/>
    <dgm:cxn modelId="{673FAF64-074E-462B-B991-20EDF33ABB9C}" type="presOf" srcId="{05633E55-0901-4563-B421-326BC9449612}" destId="{C31AB5D5-4D67-4D5D-9193-55DC86C0D647}" srcOrd="0" destOrd="0" presId="urn:microsoft.com/office/officeart/2005/8/layout/matrix1"/>
    <dgm:cxn modelId="{69BC9D50-DA3A-4731-A407-D9A58A6EB829}" type="presOf" srcId="{CF060965-DD87-4F50-81D3-DF6BF7E3E5A6}" destId="{AC5DFE5B-C392-4323-A82F-A1F270F97A55}" srcOrd="0" destOrd="0" presId="urn:microsoft.com/office/officeart/2005/8/layout/matrix1"/>
    <dgm:cxn modelId="{AA4E7952-635C-4AF2-9D8F-80441C1FE3B1}" srcId="{BFCE0B47-A45E-4914-87AB-9E50DECF241D}" destId="{1A4AD053-5987-4644-8865-39D7A925E2A7}" srcOrd="1" destOrd="0" parTransId="{04149733-C022-409F-A55C-6A09EBC632B8}" sibTransId="{2CC34C5E-41DC-4127-A15E-A7D3711ED2FA}"/>
    <dgm:cxn modelId="{E2266697-766F-4795-AD3D-D39300F7FCF3}" type="presOf" srcId="{BFCE0B47-A45E-4914-87AB-9E50DECF241D}" destId="{13167794-038B-4CA2-9534-50CED6981D9B}" srcOrd="0" destOrd="0" presId="urn:microsoft.com/office/officeart/2005/8/layout/matrix1"/>
    <dgm:cxn modelId="{DC9FCAC7-6379-4BB4-A8A9-1517840911CA}" type="presOf" srcId="{1A4AD053-5987-4644-8865-39D7A925E2A7}" destId="{558F6A4D-30A4-4040-9F44-5D8DD8884F12}" srcOrd="1" destOrd="0" presId="urn:microsoft.com/office/officeart/2005/8/layout/matrix1"/>
    <dgm:cxn modelId="{9EA468D0-63EA-4D81-8DAC-583C5090049C}" type="presOf" srcId="{05633E55-0901-4563-B421-326BC9449612}" destId="{F7550255-DD87-45B3-ADF3-2F0511D8BF9E}" srcOrd="1" destOrd="0" presId="urn:microsoft.com/office/officeart/2005/8/layout/matrix1"/>
    <dgm:cxn modelId="{EC1813E1-B4A8-4AB8-9989-D2F6A99EE4FD}" type="presOf" srcId="{1A4AD053-5987-4644-8865-39D7A925E2A7}" destId="{C4FFF6CA-0CC3-431B-8A63-C3BA9511E31B}" srcOrd="0" destOrd="0" presId="urn:microsoft.com/office/officeart/2005/8/layout/matrix1"/>
    <dgm:cxn modelId="{C0DB1EE9-A2F1-43A6-AC56-AC9440F1D197}" srcId="{BFCE0B47-A45E-4914-87AB-9E50DECF241D}" destId="{05633E55-0901-4563-B421-326BC9449612}" srcOrd="3" destOrd="0" parTransId="{FEBF3742-A0EC-444E-9EF2-529F2365A500}" sibTransId="{743CF137-754E-4D72-A989-03CA268EB070}"/>
    <dgm:cxn modelId="{4CB969F2-7A56-416A-871A-14855F50C3AD}" type="presOf" srcId="{D6E08E8F-6293-464A-BFD9-1C2BFBCAB82C}" destId="{7AE6D2AC-1020-4172-BE51-AA70B3C83EB4}" srcOrd="1" destOrd="0" presId="urn:microsoft.com/office/officeart/2005/8/layout/matrix1"/>
    <dgm:cxn modelId="{8AB781F3-D648-43B9-BADC-06DE05459395}" type="presOf" srcId="{C1B6BFA8-7BFD-4C54-ABC7-13DDCE83626C}" destId="{B514070B-9935-4E74-8807-F4D90BA5AD6E}" srcOrd="0" destOrd="0" presId="urn:microsoft.com/office/officeart/2005/8/layout/matrix1"/>
    <dgm:cxn modelId="{3D145C21-3209-42B8-9C5F-1261A23B952A}" type="presParOf" srcId="{AC5DFE5B-C392-4323-A82F-A1F270F97A55}" destId="{2F61564B-1DCC-403C-A4BA-1747BFE5588C}" srcOrd="0" destOrd="0" presId="urn:microsoft.com/office/officeart/2005/8/layout/matrix1"/>
    <dgm:cxn modelId="{619B0840-BE1F-49CD-8735-FFAC72D1ED7D}" type="presParOf" srcId="{2F61564B-1DCC-403C-A4BA-1747BFE5588C}" destId="{B514070B-9935-4E74-8807-F4D90BA5AD6E}" srcOrd="0" destOrd="0" presId="urn:microsoft.com/office/officeart/2005/8/layout/matrix1"/>
    <dgm:cxn modelId="{298D75E6-49C7-4292-BCD2-DF062B27DBC4}" type="presParOf" srcId="{2F61564B-1DCC-403C-A4BA-1747BFE5588C}" destId="{941CED66-C62B-42AB-9530-02DD136F6CB1}" srcOrd="1" destOrd="0" presId="urn:microsoft.com/office/officeart/2005/8/layout/matrix1"/>
    <dgm:cxn modelId="{6B096E5A-B022-4568-B4CF-24478FBACCEE}" type="presParOf" srcId="{2F61564B-1DCC-403C-A4BA-1747BFE5588C}" destId="{C4FFF6CA-0CC3-431B-8A63-C3BA9511E31B}" srcOrd="2" destOrd="0" presId="urn:microsoft.com/office/officeart/2005/8/layout/matrix1"/>
    <dgm:cxn modelId="{A0403D74-0C8C-4A78-AC67-25BBC5D77730}" type="presParOf" srcId="{2F61564B-1DCC-403C-A4BA-1747BFE5588C}" destId="{558F6A4D-30A4-4040-9F44-5D8DD8884F12}" srcOrd="3" destOrd="0" presId="urn:microsoft.com/office/officeart/2005/8/layout/matrix1"/>
    <dgm:cxn modelId="{7FD727D6-777F-4ABA-A3EA-6895C72F52E6}" type="presParOf" srcId="{2F61564B-1DCC-403C-A4BA-1747BFE5588C}" destId="{34380A35-9494-4011-B48F-C9DCF3916DF2}" srcOrd="4" destOrd="0" presId="urn:microsoft.com/office/officeart/2005/8/layout/matrix1"/>
    <dgm:cxn modelId="{56FE17F8-C2FB-4FA3-8A2F-7E1FD2C63CD9}" type="presParOf" srcId="{2F61564B-1DCC-403C-A4BA-1747BFE5588C}" destId="{7AE6D2AC-1020-4172-BE51-AA70B3C83EB4}" srcOrd="5" destOrd="0" presId="urn:microsoft.com/office/officeart/2005/8/layout/matrix1"/>
    <dgm:cxn modelId="{246E3D02-F50D-4AB9-AC12-E715E694A451}" type="presParOf" srcId="{2F61564B-1DCC-403C-A4BA-1747BFE5588C}" destId="{C31AB5D5-4D67-4D5D-9193-55DC86C0D647}" srcOrd="6" destOrd="0" presId="urn:microsoft.com/office/officeart/2005/8/layout/matrix1"/>
    <dgm:cxn modelId="{92015647-1E10-4690-A72C-6FDA2BBC0276}" type="presParOf" srcId="{2F61564B-1DCC-403C-A4BA-1747BFE5588C}" destId="{F7550255-DD87-45B3-ADF3-2F0511D8BF9E}" srcOrd="7" destOrd="0" presId="urn:microsoft.com/office/officeart/2005/8/layout/matrix1"/>
    <dgm:cxn modelId="{6CD8CCB2-2DDD-41EB-83C0-2376A9120000}" type="presParOf" srcId="{AC5DFE5B-C392-4323-A82F-A1F270F97A55}" destId="{13167794-038B-4CA2-9534-50CED6981D9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BDA3B3-0078-6E4F-B8D4-E0F82ED6C2A6}" type="doc">
      <dgm:prSet loTypeId="urn:microsoft.com/office/officeart/2005/8/layout/cycle8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8C8F57ED-FEBB-7141-B6C4-1C8E2F8AABDA}">
      <dgm:prSet phldrT="[Texto]"/>
      <dgm:spPr/>
      <dgm:t>
        <a:bodyPr/>
        <a:lstStyle/>
        <a:p>
          <a:r>
            <a:rPr lang="es-MX" dirty="0">
              <a:latin typeface="Gill Sans MT" panose="020B0502020104020203" pitchFamily="34" charset="0"/>
            </a:rPr>
            <a:t>1. IDENTIFICAR</a:t>
          </a:r>
        </a:p>
      </dgm:t>
    </dgm:pt>
    <dgm:pt modelId="{0C4D5C83-EC53-EE46-A6AD-CB49409334B7}" type="parTrans" cxnId="{4171C305-CFA0-B548-BCD8-DE355B9C4956}">
      <dgm:prSet/>
      <dgm:spPr/>
      <dgm:t>
        <a:bodyPr/>
        <a:lstStyle/>
        <a:p>
          <a:endParaRPr lang="es-MX"/>
        </a:p>
      </dgm:t>
    </dgm:pt>
    <dgm:pt modelId="{3EA73D3B-1C60-9C45-AC70-6331396E614A}" type="sibTrans" cxnId="{4171C305-CFA0-B548-BCD8-DE355B9C4956}">
      <dgm:prSet/>
      <dgm:spPr/>
      <dgm:t>
        <a:bodyPr/>
        <a:lstStyle/>
        <a:p>
          <a:endParaRPr lang="es-MX"/>
        </a:p>
      </dgm:t>
    </dgm:pt>
    <dgm:pt modelId="{93949B00-5BC5-9242-BC93-36899602D9D7}">
      <dgm:prSet phldrT="[Texto]"/>
      <dgm:spPr/>
      <dgm:t>
        <a:bodyPr/>
        <a:lstStyle/>
        <a:p>
          <a:r>
            <a:rPr lang="es-MX" dirty="0">
              <a:latin typeface="Gill Sans MT" panose="020B0502020104020203" pitchFamily="34" charset="0"/>
            </a:rPr>
            <a:t>2. COMPROMETER</a:t>
          </a:r>
        </a:p>
      </dgm:t>
    </dgm:pt>
    <dgm:pt modelId="{7DD72E72-5706-4042-A503-A0F3F314972B}" type="parTrans" cxnId="{125F72C5-33EE-ED4E-8477-2F9E9E3957B7}">
      <dgm:prSet/>
      <dgm:spPr/>
      <dgm:t>
        <a:bodyPr/>
        <a:lstStyle/>
        <a:p>
          <a:endParaRPr lang="es-MX"/>
        </a:p>
      </dgm:t>
    </dgm:pt>
    <dgm:pt modelId="{C1E23479-49A7-F74E-AA57-6EBE40415334}" type="sibTrans" cxnId="{125F72C5-33EE-ED4E-8477-2F9E9E3957B7}">
      <dgm:prSet/>
      <dgm:spPr/>
      <dgm:t>
        <a:bodyPr/>
        <a:lstStyle/>
        <a:p>
          <a:endParaRPr lang="es-MX"/>
        </a:p>
      </dgm:t>
    </dgm:pt>
    <dgm:pt modelId="{12A676E4-983A-E543-9E0C-89701330770B}">
      <dgm:prSet phldrT="[Texto]"/>
      <dgm:spPr/>
      <dgm:t>
        <a:bodyPr/>
        <a:lstStyle/>
        <a:p>
          <a:r>
            <a:rPr lang="es-MX" dirty="0">
              <a:latin typeface="Gill Sans MT" panose="020B0502020104020203" pitchFamily="34" charset="0"/>
            </a:rPr>
            <a:t>3. SOLICITAR RECURSOS</a:t>
          </a:r>
        </a:p>
      </dgm:t>
    </dgm:pt>
    <dgm:pt modelId="{BDBD0E0B-6B9D-7945-8650-1383AD613071}" type="parTrans" cxnId="{9C0801D1-340F-1B40-AACA-2E12520F68FA}">
      <dgm:prSet/>
      <dgm:spPr/>
      <dgm:t>
        <a:bodyPr/>
        <a:lstStyle/>
        <a:p>
          <a:endParaRPr lang="es-MX"/>
        </a:p>
      </dgm:t>
    </dgm:pt>
    <dgm:pt modelId="{E4E28510-0FF1-D24B-A66A-6D2FCABF4E01}" type="sibTrans" cxnId="{9C0801D1-340F-1B40-AACA-2E12520F68FA}">
      <dgm:prSet/>
      <dgm:spPr/>
      <dgm:t>
        <a:bodyPr/>
        <a:lstStyle/>
        <a:p>
          <a:endParaRPr lang="es-MX"/>
        </a:p>
      </dgm:t>
    </dgm:pt>
    <dgm:pt modelId="{06900CC7-D6D0-6D4A-9663-E6B0A66AF170}">
      <dgm:prSet phldrT="[Texto]"/>
      <dgm:spPr/>
      <dgm:t>
        <a:bodyPr/>
        <a:lstStyle/>
        <a:p>
          <a:r>
            <a:rPr lang="es-MX" dirty="0">
              <a:latin typeface="Gill Sans MT" panose="020B0502020104020203" pitchFamily="34" charset="0"/>
            </a:rPr>
            <a:t>4. RECIBIR LOS FONDOS</a:t>
          </a:r>
        </a:p>
      </dgm:t>
    </dgm:pt>
    <dgm:pt modelId="{4F912E3F-2217-5B42-BD72-CDD20D22358F}" type="parTrans" cxnId="{7EED5870-4B2E-0B49-906E-060F09F50BBD}">
      <dgm:prSet/>
      <dgm:spPr/>
      <dgm:t>
        <a:bodyPr/>
        <a:lstStyle/>
        <a:p>
          <a:endParaRPr lang="es-MX"/>
        </a:p>
      </dgm:t>
    </dgm:pt>
    <dgm:pt modelId="{A6A87361-233E-BA4E-A8EB-590929C57FEB}" type="sibTrans" cxnId="{7EED5870-4B2E-0B49-906E-060F09F50BBD}">
      <dgm:prSet/>
      <dgm:spPr/>
      <dgm:t>
        <a:bodyPr/>
        <a:lstStyle/>
        <a:p>
          <a:endParaRPr lang="es-MX"/>
        </a:p>
      </dgm:t>
    </dgm:pt>
    <dgm:pt modelId="{896FB94C-CBDE-3D4B-93BE-3BA4D5D76A45}" type="pres">
      <dgm:prSet presAssocID="{8EBDA3B3-0078-6E4F-B8D4-E0F82ED6C2A6}" presName="compositeShape" presStyleCnt="0">
        <dgm:presLayoutVars>
          <dgm:chMax val="7"/>
          <dgm:dir/>
          <dgm:resizeHandles val="exact"/>
        </dgm:presLayoutVars>
      </dgm:prSet>
      <dgm:spPr/>
    </dgm:pt>
    <dgm:pt modelId="{C960C5CE-36E2-A842-A2F3-513263455234}" type="pres">
      <dgm:prSet presAssocID="{8EBDA3B3-0078-6E4F-B8D4-E0F82ED6C2A6}" presName="wedge1" presStyleLbl="node1" presStyleIdx="0" presStyleCnt="4"/>
      <dgm:spPr/>
    </dgm:pt>
    <dgm:pt modelId="{55C2C25F-2E70-6D4D-AEB9-36CD670CEB70}" type="pres">
      <dgm:prSet presAssocID="{8EBDA3B3-0078-6E4F-B8D4-E0F82ED6C2A6}" presName="dummy1a" presStyleCnt="0"/>
      <dgm:spPr/>
    </dgm:pt>
    <dgm:pt modelId="{05FC45AA-273C-2D48-A1B0-97C7AD971D7C}" type="pres">
      <dgm:prSet presAssocID="{8EBDA3B3-0078-6E4F-B8D4-E0F82ED6C2A6}" presName="dummy1b" presStyleCnt="0"/>
      <dgm:spPr/>
    </dgm:pt>
    <dgm:pt modelId="{F5FB84B3-59EB-5241-B197-372D5992DE6E}" type="pres">
      <dgm:prSet presAssocID="{8EBDA3B3-0078-6E4F-B8D4-E0F82ED6C2A6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BDE2803-6C18-D341-A393-FED4063C7E00}" type="pres">
      <dgm:prSet presAssocID="{8EBDA3B3-0078-6E4F-B8D4-E0F82ED6C2A6}" presName="wedge2" presStyleLbl="node1" presStyleIdx="1" presStyleCnt="4"/>
      <dgm:spPr/>
    </dgm:pt>
    <dgm:pt modelId="{039FAEA2-AB92-864E-964B-2257BE412BF1}" type="pres">
      <dgm:prSet presAssocID="{8EBDA3B3-0078-6E4F-B8D4-E0F82ED6C2A6}" presName="dummy2a" presStyleCnt="0"/>
      <dgm:spPr/>
    </dgm:pt>
    <dgm:pt modelId="{61096351-0439-8B47-A812-FF7A17A1C2BC}" type="pres">
      <dgm:prSet presAssocID="{8EBDA3B3-0078-6E4F-B8D4-E0F82ED6C2A6}" presName="dummy2b" presStyleCnt="0"/>
      <dgm:spPr/>
    </dgm:pt>
    <dgm:pt modelId="{CFA7B4BC-DA58-4046-B1A1-C56B909BBC75}" type="pres">
      <dgm:prSet presAssocID="{8EBDA3B3-0078-6E4F-B8D4-E0F82ED6C2A6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F399C52-78E7-6546-AC1C-84A9FD5B70BA}" type="pres">
      <dgm:prSet presAssocID="{8EBDA3B3-0078-6E4F-B8D4-E0F82ED6C2A6}" presName="wedge3" presStyleLbl="node1" presStyleIdx="2" presStyleCnt="4"/>
      <dgm:spPr/>
    </dgm:pt>
    <dgm:pt modelId="{ACBF2977-BE99-F144-8025-BB9AE7EEEC34}" type="pres">
      <dgm:prSet presAssocID="{8EBDA3B3-0078-6E4F-B8D4-E0F82ED6C2A6}" presName="dummy3a" presStyleCnt="0"/>
      <dgm:spPr/>
    </dgm:pt>
    <dgm:pt modelId="{F214D634-A788-1843-B25A-D1E4C7E4ABFB}" type="pres">
      <dgm:prSet presAssocID="{8EBDA3B3-0078-6E4F-B8D4-E0F82ED6C2A6}" presName="dummy3b" presStyleCnt="0"/>
      <dgm:spPr/>
    </dgm:pt>
    <dgm:pt modelId="{44E21419-EA50-3742-9C59-9E29DB623BC1}" type="pres">
      <dgm:prSet presAssocID="{8EBDA3B3-0078-6E4F-B8D4-E0F82ED6C2A6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17C968D-F427-C546-A534-BD82E86D044C}" type="pres">
      <dgm:prSet presAssocID="{8EBDA3B3-0078-6E4F-B8D4-E0F82ED6C2A6}" presName="wedge4" presStyleLbl="node1" presStyleIdx="3" presStyleCnt="4"/>
      <dgm:spPr/>
    </dgm:pt>
    <dgm:pt modelId="{C0D0FAA4-374C-D643-BE9E-98819BFF5EB8}" type="pres">
      <dgm:prSet presAssocID="{8EBDA3B3-0078-6E4F-B8D4-E0F82ED6C2A6}" presName="dummy4a" presStyleCnt="0"/>
      <dgm:spPr/>
    </dgm:pt>
    <dgm:pt modelId="{266CBD04-1D8B-594B-B3C6-30CEDFDAAD29}" type="pres">
      <dgm:prSet presAssocID="{8EBDA3B3-0078-6E4F-B8D4-E0F82ED6C2A6}" presName="dummy4b" presStyleCnt="0"/>
      <dgm:spPr/>
    </dgm:pt>
    <dgm:pt modelId="{545F5D7D-18C4-B14F-9AF6-3E3F68CDA1C0}" type="pres">
      <dgm:prSet presAssocID="{8EBDA3B3-0078-6E4F-B8D4-E0F82ED6C2A6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A47A1B4-5CAE-E941-AA1E-E83B6F64595E}" type="pres">
      <dgm:prSet presAssocID="{3EA73D3B-1C60-9C45-AC70-6331396E614A}" presName="arrowWedge1" presStyleLbl="fgSibTrans2D1" presStyleIdx="0" presStyleCnt="4"/>
      <dgm:spPr/>
    </dgm:pt>
    <dgm:pt modelId="{246ADF7C-FE59-8549-9B84-EAD4CD629A67}" type="pres">
      <dgm:prSet presAssocID="{C1E23479-49A7-F74E-AA57-6EBE40415334}" presName="arrowWedge2" presStyleLbl="fgSibTrans2D1" presStyleIdx="1" presStyleCnt="4"/>
      <dgm:spPr/>
    </dgm:pt>
    <dgm:pt modelId="{5CC79653-B23E-A245-A2A2-7999570DFD54}" type="pres">
      <dgm:prSet presAssocID="{E4E28510-0FF1-D24B-A66A-6D2FCABF4E01}" presName="arrowWedge3" presStyleLbl="fgSibTrans2D1" presStyleIdx="2" presStyleCnt="4"/>
      <dgm:spPr/>
    </dgm:pt>
    <dgm:pt modelId="{AF812240-F72D-E341-AD07-911355DEF445}" type="pres">
      <dgm:prSet presAssocID="{A6A87361-233E-BA4E-A8EB-590929C57FEB}" presName="arrowWedge4" presStyleLbl="fgSibTrans2D1" presStyleIdx="3" presStyleCnt="4"/>
      <dgm:spPr/>
    </dgm:pt>
  </dgm:ptLst>
  <dgm:cxnLst>
    <dgm:cxn modelId="{4171C305-CFA0-B548-BCD8-DE355B9C4956}" srcId="{8EBDA3B3-0078-6E4F-B8D4-E0F82ED6C2A6}" destId="{8C8F57ED-FEBB-7141-B6C4-1C8E2F8AABDA}" srcOrd="0" destOrd="0" parTransId="{0C4D5C83-EC53-EE46-A6AD-CB49409334B7}" sibTransId="{3EA73D3B-1C60-9C45-AC70-6331396E614A}"/>
    <dgm:cxn modelId="{17DC6665-389A-5A46-AB23-2F8079528089}" type="presOf" srcId="{12A676E4-983A-E543-9E0C-89701330770B}" destId="{FF399C52-78E7-6546-AC1C-84A9FD5B70BA}" srcOrd="0" destOrd="0" presId="urn:microsoft.com/office/officeart/2005/8/layout/cycle8"/>
    <dgm:cxn modelId="{7EED5870-4B2E-0B49-906E-060F09F50BBD}" srcId="{8EBDA3B3-0078-6E4F-B8D4-E0F82ED6C2A6}" destId="{06900CC7-D6D0-6D4A-9663-E6B0A66AF170}" srcOrd="3" destOrd="0" parTransId="{4F912E3F-2217-5B42-BD72-CDD20D22358F}" sibTransId="{A6A87361-233E-BA4E-A8EB-590929C57FEB}"/>
    <dgm:cxn modelId="{B59C0879-E903-9A4B-A935-388908E5C4CA}" type="presOf" srcId="{06900CC7-D6D0-6D4A-9663-E6B0A66AF170}" destId="{017C968D-F427-C546-A534-BD82E86D044C}" srcOrd="0" destOrd="0" presId="urn:microsoft.com/office/officeart/2005/8/layout/cycle8"/>
    <dgm:cxn modelId="{AF5FBC98-264B-9242-859B-9C260359E9C2}" type="presOf" srcId="{8C8F57ED-FEBB-7141-B6C4-1C8E2F8AABDA}" destId="{F5FB84B3-59EB-5241-B197-372D5992DE6E}" srcOrd="1" destOrd="0" presId="urn:microsoft.com/office/officeart/2005/8/layout/cycle8"/>
    <dgm:cxn modelId="{E936CAB3-9F11-CA42-A8F1-69E8E86058B8}" type="presOf" srcId="{12A676E4-983A-E543-9E0C-89701330770B}" destId="{44E21419-EA50-3742-9C59-9E29DB623BC1}" srcOrd="1" destOrd="0" presId="urn:microsoft.com/office/officeart/2005/8/layout/cycle8"/>
    <dgm:cxn modelId="{125F72C5-33EE-ED4E-8477-2F9E9E3957B7}" srcId="{8EBDA3B3-0078-6E4F-B8D4-E0F82ED6C2A6}" destId="{93949B00-5BC5-9242-BC93-36899602D9D7}" srcOrd="1" destOrd="0" parTransId="{7DD72E72-5706-4042-A503-A0F3F314972B}" sibTransId="{C1E23479-49A7-F74E-AA57-6EBE40415334}"/>
    <dgm:cxn modelId="{C96C97CC-1611-1E4F-BA9B-6AAE701EFD9C}" type="presOf" srcId="{93949B00-5BC5-9242-BC93-36899602D9D7}" destId="{2BDE2803-6C18-D341-A393-FED4063C7E00}" srcOrd="0" destOrd="0" presId="urn:microsoft.com/office/officeart/2005/8/layout/cycle8"/>
    <dgm:cxn modelId="{9C0801D1-340F-1B40-AACA-2E12520F68FA}" srcId="{8EBDA3B3-0078-6E4F-B8D4-E0F82ED6C2A6}" destId="{12A676E4-983A-E543-9E0C-89701330770B}" srcOrd="2" destOrd="0" parTransId="{BDBD0E0B-6B9D-7945-8650-1383AD613071}" sibTransId="{E4E28510-0FF1-D24B-A66A-6D2FCABF4E01}"/>
    <dgm:cxn modelId="{67A436E7-246F-0847-AEBB-05E33214F054}" type="presOf" srcId="{8C8F57ED-FEBB-7141-B6C4-1C8E2F8AABDA}" destId="{C960C5CE-36E2-A842-A2F3-513263455234}" srcOrd="0" destOrd="0" presId="urn:microsoft.com/office/officeart/2005/8/layout/cycle8"/>
    <dgm:cxn modelId="{349BFBEB-FAE9-8D45-997E-F203A3DDF999}" type="presOf" srcId="{93949B00-5BC5-9242-BC93-36899602D9D7}" destId="{CFA7B4BC-DA58-4046-B1A1-C56B909BBC75}" srcOrd="1" destOrd="0" presId="urn:microsoft.com/office/officeart/2005/8/layout/cycle8"/>
    <dgm:cxn modelId="{817A04F0-EAA1-9542-963D-4B00340DBFB3}" type="presOf" srcId="{06900CC7-D6D0-6D4A-9663-E6B0A66AF170}" destId="{545F5D7D-18C4-B14F-9AF6-3E3F68CDA1C0}" srcOrd="1" destOrd="0" presId="urn:microsoft.com/office/officeart/2005/8/layout/cycle8"/>
    <dgm:cxn modelId="{2C7410F8-9CE2-B14C-9F21-3DC19A42B453}" type="presOf" srcId="{8EBDA3B3-0078-6E4F-B8D4-E0F82ED6C2A6}" destId="{896FB94C-CBDE-3D4B-93BE-3BA4D5D76A45}" srcOrd="0" destOrd="0" presId="urn:microsoft.com/office/officeart/2005/8/layout/cycle8"/>
    <dgm:cxn modelId="{A76FBBBE-B3BF-3142-A11D-01D24BDBE49F}" type="presParOf" srcId="{896FB94C-CBDE-3D4B-93BE-3BA4D5D76A45}" destId="{C960C5CE-36E2-A842-A2F3-513263455234}" srcOrd="0" destOrd="0" presId="urn:microsoft.com/office/officeart/2005/8/layout/cycle8"/>
    <dgm:cxn modelId="{001822F7-B5FF-7F40-8E48-A1E1967672D8}" type="presParOf" srcId="{896FB94C-CBDE-3D4B-93BE-3BA4D5D76A45}" destId="{55C2C25F-2E70-6D4D-AEB9-36CD670CEB70}" srcOrd="1" destOrd="0" presId="urn:microsoft.com/office/officeart/2005/8/layout/cycle8"/>
    <dgm:cxn modelId="{BC5FA6F3-E9F9-7641-A5AC-356CE5E2ACBA}" type="presParOf" srcId="{896FB94C-CBDE-3D4B-93BE-3BA4D5D76A45}" destId="{05FC45AA-273C-2D48-A1B0-97C7AD971D7C}" srcOrd="2" destOrd="0" presId="urn:microsoft.com/office/officeart/2005/8/layout/cycle8"/>
    <dgm:cxn modelId="{FF82C636-5E09-604D-8B89-BC69743F7745}" type="presParOf" srcId="{896FB94C-CBDE-3D4B-93BE-3BA4D5D76A45}" destId="{F5FB84B3-59EB-5241-B197-372D5992DE6E}" srcOrd="3" destOrd="0" presId="urn:microsoft.com/office/officeart/2005/8/layout/cycle8"/>
    <dgm:cxn modelId="{42823E85-1E3B-AD43-AB31-CCFAEA24A03B}" type="presParOf" srcId="{896FB94C-CBDE-3D4B-93BE-3BA4D5D76A45}" destId="{2BDE2803-6C18-D341-A393-FED4063C7E00}" srcOrd="4" destOrd="0" presId="urn:microsoft.com/office/officeart/2005/8/layout/cycle8"/>
    <dgm:cxn modelId="{D9BB8436-CF3C-EC48-A970-7572AA30EA3E}" type="presParOf" srcId="{896FB94C-CBDE-3D4B-93BE-3BA4D5D76A45}" destId="{039FAEA2-AB92-864E-964B-2257BE412BF1}" srcOrd="5" destOrd="0" presId="urn:microsoft.com/office/officeart/2005/8/layout/cycle8"/>
    <dgm:cxn modelId="{72FF9F77-C375-0047-B398-7AAF67B9D692}" type="presParOf" srcId="{896FB94C-CBDE-3D4B-93BE-3BA4D5D76A45}" destId="{61096351-0439-8B47-A812-FF7A17A1C2BC}" srcOrd="6" destOrd="0" presId="urn:microsoft.com/office/officeart/2005/8/layout/cycle8"/>
    <dgm:cxn modelId="{2218ED69-510E-134A-92C9-24F124A0B793}" type="presParOf" srcId="{896FB94C-CBDE-3D4B-93BE-3BA4D5D76A45}" destId="{CFA7B4BC-DA58-4046-B1A1-C56B909BBC75}" srcOrd="7" destOrd="0" presId="urn:microsoft.com/office/officeart/2005/8/layout/cycle8"/>
    <dgm:cxn modelId="{B3241614-E02F-5D46-9181-7447A189611B}" type="presParOf" srcId="{896FB94C-CBDE-3D4B-93BE-3BA4D5D76A45}" destId="{FF399C52-78E7-6546-AC1C-84A9FD5B70BA}" srcOrd="8" destOrd="0" presId="urn:microsoft.com/office/officeart/2005/8/layout/cycle8"/>
    <dgm:cxn modelId="{C4EE2BBE-6398-6243-B066-12BD12F62FA1}" type="presParOf" srcId="{896FB94C-CBDE-3D4B-93BE-3BA4D5D76A45}" destId="{ACBF2977-BE99-F144-8025-BB9AE7EEEC34}" srcOrd="9" destOrd="0" presId="urn:microsoft.com/office/officeart/2005/8/layout/cycle8"/>
    <dgm:cxn modelId="{E20A3CE8-F5AF-3D4F-9741-8D07C2311E49}" type="presParOf" srcId="{896FB94C-CBDE-3D4B-93BE-3BA4D5D76A45}" destId="{F214D634-A788-1843-B25A-D1E4C7E4ABFB}" srcOrd="10" destOrd="0" presId="urn:microsoft.com/office/officeart/2005/8/layout/cycle8"/>
    <dgm:cxn modelId="{8CF604A9-1928-8748-BFFC-19F2C00CD387}" type="presParOf" srcId="{896FB94C-CBDE-3D4B-93BE-3BA4D5D76A45}" destId="{44E21419-EA50-3742-9C59-9E29DB623BC1}" srcOrd="11" destOrd="0" presId="urn:microsoft.com/office/officeart/2005/8/layout/cycle8"/>
    <dgm:cxn modelId="{34E5D90C-29D8-DF46-AA4D-A1413E271797}" type="presParOf" srcId="{896FB94C-CBDE-3D4B-93BE-3BA4D5D76A45}" destId="{017C968D-F427-C546-A534-BD82E86D044C}" srcOrd="12" destOrd="0" presId="urn:microsoft.com/office/officeart/2005/8/layout/cycle8"/>
    <dgm:cxn modelId="{55690997-3931-6942-84A3-9B09507D2104}" type="presParOf" srcId="{896FB94C-CBDE-3D4B-93BE-3BA4D5D76A45}" destId="{C0D0FAA4-374C-D643-BE9E-98819BFF5EB8}" srcOrd="13" destOrd="0" presId="urn:microsoft.com/office/officeart/2005/8/layout/cycle8"/>
    <dgm:cxn modelId="{2751B339-A0E0-974D-BFAF-C40FD7749E07}" type="presParOf" srcId="{896FB94C-CBDE-3D4B-93BE-3BA4D5D76A45}" destId="{266CBD04-1D8B-594B-B3C6-30CEDFDAAD29}" srcOrd="14" destOrd="0" presId="urn:microsoft.com/office/officeart/2005/8/layout/cycle8"/>
    <dgm:cxn modelId="{97D9019D-8498-AD43-9885-6AA63B90BC17}" type="presParOf" srcId="{896FB94C-CBDE-3D4B-93BE-3BA4D5D76A45}" destId="{545F5D7D-18C4-B14F-9AF6-3E3F68CDA1C0}" srcOrd="15" destOrd="0" presId="urn:microsoft.com/office/officeart/2005/8/layout/cycle8"/>
    <dgm:cxn modelId="{84561E8D-5063-4B43-B0F4-B9F761F8221F}" type="presParOf" srcId="{896FB94C-CBDE-3D4B-93BE-3BA4D5D76A45}" destId="{FA47A1B4-5CAE-E941-AA1E-E83B6F64595E}" srcOrd="16" destOrd="0" presId="urn:microsoft.com/office/officeart/2005/8/layout/cycle8"/>
    <dgm:cxn modelId="{A1C598F6-58EA-9241-8DF7-5498D3A819B8}" type="presParOf" srcId="{896FB94C-CBDE-3D4B-93BE-3BA4D5D76A45}" destId="{246ADF7C-FE59-8549-9B84-EAD4CD629A67}" srcOrd="17" destOrd="0" presId="urn:microsoft.com/office/officeart/2005/8/layout/cycle8"/>
    <dgm:cxn modelId="{F3E8BF2D-C4FD-2F44-8A9F-D6C76800C176}" type="presParOf" srcId="{896FB94C-CBDE-3D4B-93BE-3BA4D5D76A45}" destId="{5CC79653-B23E-A245-A2A2-7999570DFD54}" srcOrd="18" destOrd="0" presId="urn:microsoft.com/office/officeart/2005/8/layout/cycle8"/>
    <dgm:cxn modelId="{317C0BA5-105B-8E41-8FF5-D61A5C7B2708}" type="presParOf" srcId="{896FB94C-CBDE-3D4B-93BE-3BA4D5D76A45}" destId="{AF812240-F72D-E341-AD07-911355DEF445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0FB3198-8E57-497F-AF0F-E06B6DAC4B0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F85BDD4-DEAE-4747-A555-139871859AF1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b="0" dirty="0">
              <a:solidFill>
                <a:schemeClr val="tx1"/>
              </a:solidFill>
            </a:rPr>
            <a:t>Definir</a:t>
          </a:r>
        </a:p>
      </dgm:t>
    </dgm:pt>
    <dgm:pt modelId="{6B17DE16-5C75-4E45-A8B6-A630FC6E06F7}" type="parTrans" cxnId="{3902B8DE-568C-4137-A5C1-3011EAF89946}">
      <dgm:prSet/>
      <dgm:spPr/>
      <dgm:t>
        <a:bodyPr/>
        <a:lstStyle/>
        <a:p>
          <a:endParaRPr lang="en-US"/>
        </a:p>
      </dgm:t>
    </dgm:pt>
    <dgm:pt modelId="{13D781CF-0A39-41E7-BB7B-D8EB03C907AC}" type="sibTrans" cxnId="{3902B8DE-568C-4137-A5C1-3011EAF89946}">
      <dgm:prSet/>
      <dgm:spPr/>
      <dgm:t>
        <a:bodyPr/>
        <a:lstStyle/>
        <a:p>
          <a:endParaRPr lang="en-US"/>
        </a:p>
      </dgm:t>
    </dgm:pt>
    <dgm:pt modelId="{2B1A6D5F-A644-4392-9367-4B1E587F9137}">
      <dgm:prSet phldrT="[Text]"/>
      <dgm:spPr>
        <a:solidFill>
          <a:srgbClr val="0098DB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Perseguir</a:t>
          </a:r>
        </a:p>
      </dgm:t>
    </dgm:pt>
    <dgm:pt modelId="{0B590C2F-97FC-41F0-AFBC-1EF0C911E363}" type="parTrans" cxnId="{348CBAC1-ACFC-453B-B5D2-D311CC1CA6A5}">
      <dgm:prSet/>
      <dgm:spPr/>
      <dgm:t>
        <a:bodyPr/>
        <a:lstStyle/>
        <a:p>
          <a:endParaRPr lang="en-US"/>
        </a:p>
      </dgm:t>
    </dgm:pt>
    <dgm:pt modelId="{DFE068A6-F2BA-4AD4-87A9-336CFF6178E5}" type="sibTrans" cxnId="{348CBAC1-ACFC-453B-B5D2-D311CC1CA6A5}">
      <dgm:prSet/>
      <dgm:spPr/>
      <dgm:t>
        <a:bodyPr/>
        <a:lstStyle/>
        <a:p>
          <a:endParaRPr lang="en-US"/>
        </a:p>
      </dgm:t>
    </dgm:pt>
    <dgm:pt modelId="{A6183357-86A3-4762-BDFE-F3127C15C5C0}">
      <dgm:prSet phldrT="[Text]"/>
      <dgm:spPr>
        <a:solidFill>
          <a:srgbClr val="0098DB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Promesa</a:t>
          </a:r>
        </a:p>
      </dgm:t>
    </dgm:pt>
    <dgm:pt modelId="{1E4F1979-1285-4167-9AA2-DC93F369E28A}" type="parTrans" cxnId="{52BC1F24-BD35-4EE0-A05D-75282E13F0F0}">
      <dgm:prSet/>
      <dgm:spPr/>
      <dgm:t>
        <a:bodyPr/>
        <a:lstStyle/>
        <a:p>
          <a:endParaRPr lang="en-US"/>
        </a:p>
      </dgm:t>
    </dgm:pt>
    <dgm:pt modelId="{5417D8B9-A2CA-4963-9A1C-17DDD9ECBB53}" type="sibTrans" cxnId="{52BC1F24-BD35-4EE0-A05D-75282E13F0F0}">
      <dgm:prSet/>
      <dgm:spPr/>
      <dgm:t>
        <a:bodyPr/>
        <a:lstStyle/>
        <a:p>
          <a:endParaRPr lang="en-US"/>
        </a:p>
      </dgm:t>
    </dgm:pt>
    <dgm:pt modelId="{E3AEB9E4-CFA2-49D2-AF28-6B2281F5F41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b="0" dirty="0">
              <a:solidFill>
                <a:schemeClr val="tx1"/>
              </a:solidFill>
            </a:rPr>
            <a:t>Investigar</a:t>
          </a:r>
        </a:p>
      </dgm:t>
    </dgm:pt>
    <dgm:pt modelId="{A0723339-EDEE-4178-90F9-5ADB5F91A25C}" type="parTrans" cxnId="{720524ED-D1D8-4BC9-A70B-87D0DA1A18A2}">
      <dgm:prSet/>
      <dgm:spPr/>
      <dgm:t>
        <a:bodyPr/>
        <a:lstStyle/>
        <a:p>
          <a:endParaRPr lang="en-US"/>
        </a:p>
      </dgm:t>
    </dgm:pt>
    <dgm:pt modelId="{1DBA1AA7-BB13-4455-82FF-369823411C18}" type="sibTrans" cxnId="{720524ED-D1D8-4BC9-A70B-87D0DA1A18A2}">
      <dgm:prSet/>
      <dgm:spPr/>
      <dgm:t>
        <a:bodyPr/>
        <a:lstStyle/>
        <a:p>
          <a:endParaRPr lang="en-US"/>
        </a:p>
      </dgm:t>
    </dgm:pt>
    <dgm:pt modelId="{3DFA7197-0882-4421-A519-6A62FA554E94}">
      <dgm:prSet phldrT="[Text]"/>
      <dgm:spPr>
        <a:solidFill>
          <a:srgbClr val="3AA47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Pedir recursos</a:t>
          </a:r>
        </a:p>
      </dgm:t>
    </dgm:pt>
    <dgm:pt modelId="{0F3C064C-18B7-4EDC-B080-AFCA579B8F1C}" type="parTrans" cxnId="{71C3CE90-BF67-4124-ACEA-8AB7547A1C50}">
      <dgm:prSet/>
      <dgm:spPr/>
      <dgm:t>
        <a:bodyPr/>
        <a:lstStyle/>
        <a:p>
          <a:endParaRPr lang="en-US"/>
        </a:p>
      </dgm:t>
    </dgm:pt>
    <dgm:pt modelId="{8B9A790E-6EB1-49AC-8CE2-879F297B02AF}" type="sibTrans" cxnId="{71C3CE90-BF67-4124-ACEA-8AB7547A1C50}">
      <dgm:prSet/>
      <dgm:spPr/>
      <dgm:t>
        <a:bodyPr/>
        <a:lstStyle/>
        <a:p>
          <a:endParaRPr lang="en-US"/>
        </a:p>
      </dgm:t>
    </dgm:pt>
    <dgm:pt modelId="{354EDE23-F8D8-40FF-A258-051D51BF1FF1}">
      <dgm:prSet phldrT="[Text]"/>
      <dgm:spPr>
        <a:solidFill>
          <a:srgbClr val="EB7E11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Compromiso verbal</a:t>
          </a:r>
        </a:p>
      </dgm:t>
    </dgm:pt>
    <dgm:pt modelId="{A637144D-9331-4CAD-BBF7-AE6A3C81347D}" type="parTrans" cxnId="{11EA3569-1070-45C6-9F33-4719F69E0086}">
      <dgm:prSet/>
      <dgm:spPr/>
      <dgm:t>
        <a:bodyPr/>
        <a:lstStyle/>
        <a:p>
          <a:endParaRPr lang="en-US"/>
        </a:p>
      </dgm:t>
    </dgm:pt>
    <dgm:pt modelId="{44D239AF-FACD-4656-89FA-C56D43135531}" type="sibTrans" cxnId="{11EA3569-1070-45C6-9F33-4719F69E0086}">
      <dgm:prSet/>
      <dgm:spPr/>
      <dgm:t>
        <a:bodyPr/>
        <a:lstStyle/>
        <a:p>
          <a:endParaRPr lang="en-US"/>
        </a:p>
      </dgm:t>
    </dgm:pt>
    <dgm:pt modelId="{569684B2-F380-4D57-9173-316728053100}">
      <dgm:prSet phldrT="[Text]"/>
      <dgm:spPr>
        <a:solidFill>
          <a:srgbClr val="EB7E11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Compromiso Escrito</a:t>
          </a:r>
        </a:p>
      </dgm:t>
    </dgm:pt>
    <dgm:pt modelId="{2DC26522-55CA-4945-AB35-68A10A15C107}" type="parTrans" cxnId="{506805EE-FB4D-49E4-B032-6E659AA1E748}">
      <dgm:prSet/>
      <dgm:spPr/>
      <dgm:t>
        <a:bodyPr/>
        <a:lstStyle/>
        <a:p>
          <a:endParaRPr lang="en-US"/>
        </a:p>
      </dgm:t>
    </dgm:pt>
    <dgm:pt modelId="{DBCEE4B4-4B73-4858-8631-E0F66AF7C8B7}" type="sibTrans" cxnId="{506805EE-FB4D-49E4-B032-6E659AA1E748}">
      <dgm:prSet/>
      <dgm:spPr/>
      <dgm:t>
        <a:bodyPr/>
        <a:lstStyle/>
        <a:p>
          <a:endParaRPr lang="en-US"/>
        </a:p>
      </dgm:t>
    </dgm:pt>
    <dgm:pt modelId="{F3FA7D5E-D5C0-49C1-903E-54A611269451}">
      <dgm:prSet phldrT="[Text]"/>
      <dgm:spPr>
        <a:solidFill>
          <a:srgbClr val="EB7E11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Depósito del recurso</a:t>
          </a:r>
        </a:p>
      </dgm:t>
    </dgm:pt>
    <dgm:pt modelId="{6BFCDE51-8764-4A00-8DA3-29945EEC6F04}" type="parTrans" cxnId="{F27922CA-3E0C-4B8C-89B3-44154F6C54A9}">
      <dgm:prSet/>
      <dgm:spPr/>
      <dgm:t>
        <a:bodyPr/>
        <a:lstStyle/>
        <a:p>
          <a:endParaRPr lang="en-US"/>
        </a:p>
      </dgm:t>
    </dgm:pt>
    <dgm:pt modelId="{497437F6-A15F-4926-B1B1-87CD5DC28F29}" type="sibTrans" cxnId="{F27922CA-3E0C-4B8C-89B3-44154F6C54A9}">
      <dgm:prSet/>
      <dgm:spPr/>
      <dgm:t>
        <a:bodyPr/>
        <a:lstStyle/>
        <a:p>
          <a:endParaRPr lang="en-US"/>
        </a:p>
      </dgm:t>
    </dgm:pt>
    <dgm:pt modelId="{402BD2E9-6503-4FFD-A952-75800F22AFE0}" type="pres">
      <dgm:prSet presAssocID="{D0FB3198-8E57-497F-AF0F-E06B6DAC4B01}" presName="Name0" presStyleCnt="0">
        <dgm:presLayoutVars>
          <dgm:dir/>
          <dgm:animLvl val="lvl"/>
          <dgm:resizeHandles val="exact"/>
        </dgm:presLayoutVars>
      </dgm:prSet>
      <dgm:spPr/>
    </dgm:pt>
    <dgm:pt modelId="{C42EB9C0-74B5-4326-AA95-9C293DC32BDF}" type="pres">
      <dgm:prSet presAssocID="{8F85BDD4-DEAE-4747-A555-139871859AF1}" presName="parTxOnly" presStyleLbl="node1" presStyleIdx="0" presStyleCnt="8">
        <dgm:presLayoutVars>
          <dgm:chMax val="0"/>
          <dgm:chPref val="0"/>
          <dgm:bulletEnabled val="1"/>
        </dgm:presLayoutVars>
      </dgm:prSet>
      <dgm:spPr/>
    </dgm:pt>
    <dgm:pt modelId="{068DC4FA-A909-44EC-94B8-B6D62797260C}" type="pres">
      <dgm:prSet presAssocID="{13D781CF-0A39-41E7-BB7B-D8EB03C907AC}" presName="parTxOnlySpace" presStyleCnt="0"/>
      <dgm:spPr/>
    </dgm:pt>
    <dgm:pt modelId="{FB1F1B17-9125-4685-B388-9B5D74F02CE6}" type="pres">
      <dgm:prSet presAssocID="{E3AEB9E4-CFA2-49D2-AF28-6B2281F5F416}" presName="parTxOnly" presStyleLbl="node1" presStyleIdx="1" presStyleCnt="8">
        <dgm:presLayoutVars>
          <dgm:chMax val="0"/>
          <dgm:chPref val="0"/>
          <dgm:bulletEnabled val="1"/>
        </dgm:presLayoutVars>
      </dgm:prSet>
      <dgm:spPr/>
    </dgm:pt>
    <dgm:pt modelId="{F144C01C-9176-4A46-BB25-3CC4BF73E3CE}" type="pres">
      <dgm:prSet presAssocID="{1DBA1AA7-BB13-4455-82FF-369823411C18}" presName="parTxOnlySpace" presStyleCnt="0"/>
      <dgm:spPr/>
    </dgm:pt>
    <dgm:pt modelId="{F82EC548-F28A-4CA2-9459-E7ADAB5A65DA}" type="pres">
      <dgm:prSet presAssocID="{2B1A6D5F-A644-4392-9367-4B1E587F9137}" presName="parTxOnly" presStyleLbl="node1" presStyleIdx="2" presStyleCnt="8">
        <dgm:presLayoutVars>
          <dgm:chMax val="0"/>
          <dgm:chPref val="0"/>
          <dgm:bulletEnabled val="1"/>
        </dgm:presLayoutVars>
      </dgm:prSet>
      <dgm:spPr/>
    </dgm:pt>
    <dgm:pt modelId="{96F21A1D-E9D9-4624-8565-936C2EBFA0D6}" type="pres">
      <dgm:prSet presAssocID="{DFE068A6-F2BA-4AD4-87A9-336CFF6178E5}" presName="parTxOnlySpace" presStyleCnt="0"/>
      <dgm:spPr/>
    </dgm:pt>
    <dgm:pt modelId="{9ABFE867-27DA-4C7B-9381-948EB995B59B}" type="pres">
      <dgm:prSet presAssocID="{A6183357-86A3-4762-BDFE-F3127C15C5C0}" presName="parTxOnly" presStyleLbl="node1" presStyleIdx="3" presStyleCnt="8">
        <dgm:presLayoutVars>
          <dgm:chMax val="0"/>
          <dgm:chPref val="0"/>
          <dgm:bulletEnabled val="1"/>
        </dgm:presLayoutVars>
      </dgm:prSet>
      <dgm:spPr/>
    </dgm:pt>
    <dgm:pt modelId="{26A9FCE4-27F2-470D-957E-D8F3C0552EA2}" type="pres">
      <dgm:prSet presAssocID="{5417D8B9-A2CA-4963-9A1C-17DDD9ECBB53}" presName="parTxOnlySpace" presStyleCnt="0"/>
      <dgm:spPr/>
    </dgm:pt>
    <dgm:pt modelId="{18F9DF89-11FE-41E5-8360-68758B760B50}" type="pres">
      <dgm:prSet presAssocID="{3DFA7197-0882-4421-A519-6A62FA554E94}" presName="parTxOnly" presStyleLbl="node1" presStyleIdx="4" presStyleCnt="8">
        <dgm:presLayoutVars>
          <dgm:chMax val="0"/>
          <dgm:chPref val="0"/>
          <dgm:bulletEnabled val="1"/>
        </dgm:presLayoutVars>
      </dgm:prSet>
      <dgm:spPr/>
    </dgm:pt>
    <dgm:pt modelId="{BABB33B8-09C7-4C8F-AA11-461BA8A6D2D9}" type="pres">
      <dgm:prSet presAssocID="{8B9A790E-6EB1-49AC-8CE2-879F297B02AF}" presName="parTxOnlySpace" presStyleCnt="0"/>
      <dgm:spPr/>
    </dgm:pt>
    <dgm:pt modelId="{914306C6-7A50-43E2-A19E-0E9ECCF4FADA}" type="pres">
      <dgm:prSet presAssocID="{354EDE23-F8D8-40FF-A258-051D51BF1FF1}" presName="parTxOnly" presStyleLbl="node1" presStyleIdx="5" presStyleCnt="8">
        <dgm:presLayoutVars>
          <dgm:chMax val="0"/>
          <dgm:chPref val="0"/>
          <dgm:bulletEnabled val="1"/>
        </dgm:presLayoutVars>
      </dgm:prSet>
      <dgm:spPr/>
    </dgm:pt>
    <dgm:pt modelId="{90ED3930-5B5F-49F2-91B5-2084B032B120}" type="pres">
      <dgm:prSet presAssocID="{44D239AF-FACD-4656-89FA-C56D43135531}" presName="parTxOnlySpace" presStyleCnt="0"/>
      <dgm:spPr/>
    </dgm:pt>
    <dgm:pt modelId="{0710076C-5A22-4D48-BD1F-5CC8F00F8EFE}" type="pres">
      <dgm:prSet presAssocID="{569684B2-F380-4D57-9173-316728053100}" presName="parTxOnly" presStyleLbl="node1" presStyleIdx="6" presStyleCnt="8">
        <dgm:presLayoutVars>
          <dgm:chMax val="0"/>
          <dgm:chPref val="0"/>
          <dgm:bulletEnabled val="1"/>
        </dgm:presLayoutVars>
      </dgm:prSet>
      <dgm:spPr/>
    </dgm:pt>
    <dgm:pt modelId="{65283767-B889-4DC4-BD7C-AFDE65AE2273}" type="pres">
      <dgm:prSet presAssocID="{DBCEE4B4-4B73-4858-8631-E0F66AF7C8B7}" presName="parTxOnlySpace" presStyleCnt="0"/>
      <dgm:spPr/>
    </dgm:pt>
    <dgm:pt modelId="{5F57665C-E991-4918-9442-5843B4153740}" type="pres">
      <dgm:prSet presAssocID="{F3FA7D5E-D5C0-49C1-903E-54A611269451}" presName="parTxOnly" presStyleLbl="node1" presStyleIdx="7" presStyleCnt="8">
        <dgm:presLayoutVars>
          <dgm:chMax val="0"/>
          <dgm:chPref val="0"/>
          <dgm:bulletEnabled val="1"/>
        </dgm:presLayoutVars>
      </dgm:prSet>
      <dgm:spPr/>
    </dgm:pt>
  </dgm:ptLst>
  <dgm:cxnLst>
    <dgm:cxn modelId="{52BC1F24-BD35-4EE0-A05D-75282E13F0F0}" srcId="{D0FB3198-8E57-497F-AF0F-E06B6DAC4B01}" destId="{A6183357-86A3-4762-BDFE-F3127C15C5C0}" srcOrd="3" destOrd="0" parTransId="{1E4F1979-1285-4167-9AA2-DC93F369E28A}" sibTransId="{5417D8B9-A2CA-4963-9A1C-17DDD9ECBB53}"/>
    <dgm:cxn modelId="{F7E21137-DE3C-4768-8F92-DDB2D56A5135}" type="presOf" srcId="{D0FB3198-8E57-497F-AF0F-E06B6DAC4B01}" destId="{402BD2E9-6503-4FFD-A952-75800F22AFE0}" srcOrd="0" destOrd="0" presId="urn:microsoft.com/office/officeart/2005/8/layout/chevron1"/>
    <dgm:cxn modelId="{DE518338-F347-47E9-959B-601138D4BA49}" type="presOf" srcId="{569684B2-F380-4D57-9173-316728053100}" destId="{0710076C-5A22-4D48-BD1F-5CC8F00F8EFE}" srcOrd="0" destOrd="0" presId="urn:microsoft.com/office/officeart/2005/8/layout/chevron1"/>
    <dgm:cxn modelId="{1943933E-3DA4-403C-AAFC-50F4A35BF11C}" type="presOf" srcId="{354EDE23-F8D8-40FF-A258-051D51BF1FF1}" destId="{914306C6-7A50-43E2-A19E-0E9ECCF4FADA}" srcOrd="0" destOrd="0" presId="urn:microsoft.com/office/officeart/2005/8/layout/chevron1"/>
    <dgm:cxn modelId="{11EA3569-1070-45C6-9F33-4719F69E0086}" srcId="{D0FB3198-8E57-497F-AF0F-E06B6DAC4B01}" destId="{354EDE23-F8D8-40FF-A258-051D51BF1FF1}" srcOrd="5" destOrd="0" parTransId="{A637144D-9331-4CAD-BBF7-AE6A3C81347D}" sibTransId="{44D239AF-FACD-4656-89FA-C56D43135531}"/>
    <dgm:cxn modelId="{FF8F8451-D8C2-4F7C-B9C8-C49B216CB84E}" type="presOf" srcId="{8F85BDD4-DEAE-4747-A555-139871859AF1}" destId="{C42EB9C0-74B5-4326-AA95-9C293DC32BDF}" srcOrd="0" destOrd="0" presId="urn:microsoft.com/office/officeart/2005/8/layout/chevron1"/>
    <dgm:cxn modelId="{8CDF9D8B-D7B9-4559-99D5-0517760357F3}" type="presOf" srcId="{F3FA7D5E-D5C0-49C1-903E-54A611269451}" destId="{5F57665C-E991-4918-9442-5843B4153740}" srcOrd="0" destOrd="0" presId="urn:microsoft.com/office/officeart/2005/8/layout/chevron1"/>
    <dgm:cxn modelId="{71C3CE90-BF67-4124-ACEA-8AB7547A1C50}" srcId="{D0FB3198-8E57-497F-AF0F-E06B6DAC4B01}" destId="{3DFA7197-0882-4421-A519-6A62FA554E94}" srcOrd="4" destOrd="0" parTransId="{0F3C064C-18B7-4EDC-B080-AFCA579B8F1C}" sibTransId="{8B9A790E-6EB1-49AC-8CE2-879F297B02AF}"/>
    <dgm:cxn modelId="{8554D39B-147E-4DCA-A4D6-EE6E178750A1}" type="presOf" srcId="{A6183357-86A3-4762-BDFE-F3127C15C5C0}" destId="{9ABFE867-27DA-4C7B-9381-948EB995B59B}" srcOrd="0" destOrd="0" presId="urn:microsoft.com/office/officeart/2005/8/layout/chevron1"/>
    <dgm:cxn modelId="{24E8F89B-86AD-465C-8CDB-0FF8D6907D5E}" type="presOf" srcId="{3DFA7197-0882-4421-A519-6A62FA554E94}" destId="{18F9DF89-11FE-41E5-8360-68758B760B50}" srcOrd="0" destOrd="0" presId="urn:microsoft.com/office/officeart/2005/8/layout/chevron1"/>
    <dgm:cxn modelId="{8FAC2FB9-DBFB-45DF-B78F-00BF708294CA}" type="presOf" srcId="{2B1A6D5F-A644-4392-9367-4B1E587F9137}" destId="{F82EC548-F28A-4CA2-9459-E7ADAB5A65DA}" srcOrd="0" destOrd="0" presId="urn:microsoft.com/office/officeart/2005/8/layout/chevron1"/>
    <dgm:cxn modelId="{2B90C3BD-47F6-4D7A-B6F0-96799A46A44E}" type="presOf" srcId="{E3AEB9E4-CFA2-49D2-AF28-6B2281F5F416}" destId="{FB1F1B17-9125-4685-B388-9B5D74F02CE6}" srcOrd="0" destOrd="0" presId="urn:microsoft.com/office/officeart/2005/8/layout/chevron1"/>
    <dgm:cxn modelId="{348CBAC1-ACFC-453B-B5D2-D311CC1CA6A5}" srcId="{D0FB3198-8E57-497F-AF0F-E06B6DAC4B01}" destId="{2B1A6D5F-A644-4392-9367-4B1E587F9137}" srcOrd="2" destOrd="0" parTransId="{0B590C2F-97FC-41F0-AFBC-1EF0C911E363}" sibTransId="{DFE068A6-F2BA-4AD4-87A9-336CFF6178E5}"/>
    <dgm:cxn modelId="{F27922CA-3E0C-4B8C-89B3-44154F6C54A9}" srcId="{D0FB3198-8E57-497F-AF0F-E06B6DAC4B01}" destId="{F3FA7D5E-D5C0-49C1-903E-54A611269451}" srcOrd="7" destOrd="0" parTransId="{6BFCDE51-8764-4A00-8DA3-29945EEC6F04}" sibTransId="{497437F6-A15F-4926-B1B1-87CD5DC28F29}"/>
    <dgm:cxn modelId="{3902B8DE-568C-4137-A5C1-3011EAF89946}" srcId="{D0FB3198-8E57-497F-AF0F-E06B6DAC4B01}" destId="{8F85BDD4-DEAE-4747-A555-139871859AF1}" srcOrd="0" destOrd="0" parTransId="{6B17DE16-5C75-4E45-A8B6-A630FC6E06F7}" sibTransId="{13D781CF-0A39-41E7-BB7B-D8EB03C907AC}"/>
    <dgm:cxn modelId="{720524ED-D1D8-4BC9-A70B-87D0DA1A18A2}" srcId="{D0FB3198-8E57-497F-AF0F-E06B6DAC4B01}" destId="{E3AEB9E4-CFA2-49D2-AF28-6B2281F5F416}" srcOrd="1" destOrd="0" parTransId="{A0723339-EDEE-4178-90F9-5ADB5F91A25C}" sibTransId="{1DBA1AA7-BB13-4455-82FF-369823411C18}"/>
    <dgm:cxn modelId="{506805EE-FB4D-49E4-B032-6E659AA1E748}" srcId="{D0FB3198-8E57-497F-AF0F-E06B6DAC4B01}" destId="{569684B2-F380-4D57-9173-316728053100}" srcOrd="6" destOrd="0" parTransId="{2DC26522-55CA-4945-AB35-68A10A15C107}" sibTransId="{DBCEE4B4-4B73-4858-8631-E0F66AF7C8B7}"/>
    <dgm:cxn modelId="{D8402DB2-DA73-4860-8DF5-5B40D4A03D3A}" type="presParOf" srcId="{402BD2E9-6503-4FFD-A952-75800F22AFE0}" destId="{C42EB9C0-74B5-4326-AA95-9C293DC32BDF}" srcOrd="0" destOrd="0" presId="urn:microsoft.com/office/officeart/2005/8/layout/chevron1"/>
    <dgm:cxn modelId="{574810C2-503D-4449-9DAE-E365377CF2A1}" type="presParOf" srcId="{402BD2E9-6503-4FFD-A952-75800F22AFE0}" destId="{068DC4FA-A909-44EC-94B8-B6D62797260C}" srcOrd="1" destOrd="0" presId="urn:microsoft.com/office/officeart/2005/8/layout/chevron1"/>
    <dgm:cxn modelId="{7BC274AF-24F1-44A4-9E79-9E5BAC5E0823}" type="presParOf" srcId="{402BD2E9-6503-4FFD-A952-75800F22AFE0}" destId="{FB1F1B17-9125-4685-B388-9B5D74F02CE6}" srcOrd="2" destOrd="0" presId="urn:microsoft.com/office/officeart/2005/8/layout/chevron1"/>
    <dgm:cxn modelId="{31F2E05A-2540-4A4D-9A64-607341FFAC15}" type="presParOf" srcId="{402BD2E9-6503-4FFD-A952-75800F22AFE0}" destId="{F144C01C-9176-4A46-BB25-3CC4BF73E3CE}" srcOrd="3" destOrd="0" presId="urn:microsoft.com/office/officeart/2005/8/layout/chevron1"/>
    <dgm:cxn modelId="{789CA540-4D39-4ADB-B1F6-FA6106B0C120}" type="presParOf" srcId="{402BD2E9-6503-4FFD-A952-75800F22AFE0}" destId="{F82EC548-F28A-4CA2-9459-E7ADAB5A65DA}" srcOrd="4" destOrd="0" presId="urn:microsoft.com/office/officeart/2005/8/layout/chevron1"/>
    <dgm:cxn modelId="{A36E441E-D35A-4F36-AB8F-16C0E68BFF21}" type="presParOf" srcId="{402BD2E9-6503-4FFD-A952-75800F22AFE0}" destId="{96F21A1D-E9D9-4624-8565-936C2EBFA0D6}" srcOrd="5" destOrd="0" presId="urn:microsoft.com/office/officeart/2005/8/layout/chevron1"/>
    <dgm:cxn modelId="{CF0F1DCF-BABC-4CB6-A4DC-80E74191DE97}" type="presParOf" srcId="{402BD2E9-6503-4FFD-A952-75800F22AFE0}" destId="{9ABFE867-27DA-4C7B-9381-948EB995B59B}" srcOrd="6" destOrd="0" presId="urn:microsoft.com/office/officeart/2005/8/layout/chevron1"/>
    <dgm:cxn modelId="{6B7D83AA-13E5-48C5-9304-AFA81E11DF6B}" type="presParOf" srcId="{402BD2E9-6503-4FFD-A952-75800F22AFE0}" destId="{26A9FCE4-27F2-470D-957E-D8F3C0552EA2}" srcOrd="7" destOrd="0" presId="urn:microsoft.com/office/officeart/2005/8/layout/chevron1"/>
    <dgm:cxn modelId="{8029C6A5-20B4-4AF7-BBCC-AE14C44D4A77}" type="presParOf" srcId="{402BD2E9-6503-4FFD-A952-75800F22AFE0}" destId="{18F9DF89-11FE-41E5-8360-68758B760B50}" srcOrd="8" destOrd="0" presId="urn:microsoft.com/office/officeart/2005/8/layout/chevron1"/>
    <dgm:cxn modelId="{85039B48-5ADA-4047-BE88-B3639A606E9C}" type="presParOf" srcId="{402BD2E9-6503-4FFD-A952-75800F22AFE0}" destId="{BABB33B8-09C7-4C8F-AA11-461BA8A6D2D9}" srcOrd="9" destOrd="0" presId="urn:microsoft.com/office/officeart/2005/8/layout/chevron1"/>
    <dgm:cxn modelId="{ACC359D7-0D32-4C64-85A4-A1A3671C32DA}" type="presParOf" srcId="{402BD2E9-6503-4FFD-A952-75800F22AFE0}" destId="{914306C6-7A50-43E2-A19E-0E9ECCF4FADA}" srcOrd="10" destOrd="0" presId="urn:microsoft.com/office/officeart/2005/8/layout/chevron1"/>
    <dgm:cxn modelId="{68C628A2-9203-4C20-98D7-E2A8872FA005}" type="presParOf" srcId="{402BD2E9-6503-4FFD-A952-75800F22AFE0}" destId="{90ED3930-5B5F-49F2-91B5-2084B032B120}" srcOrd="11" destOrd="0" presId="urn:microsoft.com/office/officeart/2005/8/layout/chevron1"/>
    <dgm:cxn modelId="{4F1B6876-813D-44DB-B811-5B2ADCECEFC0}" type="presParOf" srcId="{402BD2E9-6503-4FFD-A952-75800F22AFE0}" destId="{0710076C-5A22-4D48-BD1F-5CC8F00F8EFE}" srcOrd="12" destOrd="0" presId="urn:microsoft.com/office/officeart/2005/8/layout/chevron1"/>
    <dgm:cxn modelId="{13515AE3-181F-4F6C-BBEF-47F34C0ECE51}" type="presParOf" srcId="{402BD2E9-6503-4FFD-A952-75800F22AFE0}" destId="{65283767-B889-4DC4-BD7C-AFDE65AE2273}" srcOrd="13" destOrd="0" presId="urn:microsoft.com/office/officeart/2005/8/layout/chevron1"/>
    <dgm:cxn modelId="{C4556422-CB8A-48B1-9290-EDF9FE5FDDEB}" type="presParOf" srcId="{402BD2E9-6503-4FFD-A952-75800F22AFE0}" destId="{5F57665C-E991-4918-9442-5843B4153740}" srcOrd="1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F42E4E-8D2F-4846-85D4-95E3DB28B22C}">
      <dsp:nvSpPr>
        <dsp:cNvPr id="0" name=""/>
        <dsp:cNvSpPr/>
      </dsp:nvSpPr>
      <dsp:spPr>
        <a:xfrm>
          <a:off x="3053906" y="3117"/>
          <a:ext cx="1009570" cy="6562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Gill Sans MT" panose="020B0502020104020203" pitchFamily="34" charset="0"/>
            </a:rPr>
            <a:t>DONACIONES INDIVIDUALES</a:t>
          </a:r>
        </a:p>
      </dsp:txBody>
      <dsp:txXfrm>
        <a:off x="3085940" y="35151"/>
        <a:ext cx="945502" cy="592152"/>
      </dsp:txXfrm>
    </dsp:sp>
    <dsp:sp modelId="{8A243B4A-CA8C-D645-8D2E-03ECC422567C}">
      <dsp:nvSpPr>
        <dsp:cNvPr id="0" name=""/>
        <dsp:cNvSpPr/>
      </dsp:nvSpPr>
      <dsp:spPr>
        <a:xfrm>
          <a:off x="1280211" y="331227"/>
          <a:ext cx="4556960" cy="4556960"/>
        </a:xfrm>
        <a:custGeom>
          <a:avLst/>
          <a:gdLst/>
          <a:ahLst/>
          <a:cxnLst/>
          <a:rect l="0" t="0" r="0" b="0"/>
          <a:pathLst>
            <a:path>
              <a:moveTo>
                <a:pt x="2790546" y="58286"/>
              </a:moveTo>
              <a:arcTo wR="2278480" hR="2278480" stAng="16979256" swAng="110951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B6471E-FDA3-424F-BDE0-0AE8BAA8AD7E}">
      <dsp:nvSpPr>
        <dsp:cNvPr id="0" name=""/>
        <dsp:cNvSpPr/>
      </dsp:nvSpPr>
      <dsp:spPr>
        <a:xfrm>
          <a:off x="4665035" y="670468"/>
          <a:ext cx="1009570" cy="6562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Gill Sans MT" panose="020B0502020104020203" pitchFamily="34" charset="0"/>
            </a:rPr>
            <a:t>FONDOS PRIVADOS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baseline="0" dirty="0">
              <a:latin typeface="Gill Sans MT" panose="020B0502020104020203" pitchFamily="34" charset="0"/>
            </a:rPr>
            <a:t>FUNDACIONES Y EMPRESAS</a:t>
          </a:r>
          <a:endParaRPr lang="en-US" sz="800" b="1" kern="1200" dirty="0">
            <a:latin typeface="Gill Sans MT" panose="020B0502020104020203" pitchFamily="34" charset="0"/>
          </a:endParaRPr>
        </a:p>
      </dsp:txBody>
      <dsp:txXfrm>
        <a:off x="4697069" y="702502"/>
        <a:ext cx="945502" cy="592152"/>
      </dsp:txXfrm>
    </dsp:sp>
    <dsp:sp modelId="{394DEA4C-3919-2248-B8A4-9520B666D320}">
      <dsp:nvSpPr>
        <dsp:cNvPr id="0" name=""/>
        <dsp:cNvSpPr/>
      </dsp:nvSpPr>
      <dsp:spPr>
        <a:xfrm>
          <a:off x="1280211" y="331227"/>
          <a:ext cx="4556960" cy="4556960"/>
        </a:xfrm>
        <a:custGeom>
          <a:avLst/>
          <a:gdLst/>
          <a:ahLst/>
          <a:cxnLst/>
          <a:rect l="0" t="0" r="0" b="0"/>
          <a:pathLst>
            <a:path>
              <a:moveTo>
                <a:pt x="4167137" y="1003943"/>
              </a:moveTo>
              <a:arcTo wR="2278480" hR="2278480" stAng="19559222" swAng="1528540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B90A48-18B9-8444-8FDB-8567EF6647AB}">
      <dsp:nvSpPr>
        <dsp:cNvPr id="0" name=""/>
        <dsp:cNvSpPr/>
      </dsp:nvSpPr>
      <dsp:spPr>
        <a:xfrm>
          <a:off x="5332387" y="2281597"/>
          <a:ext cx="1009570" cy="6562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Gill Sans MT" panose="020B0502020104020203" pitchFamily="34" charset="0"/>
            </a:rPr>
            <a:t>AGENCIAS</a:t>
          </a:r>
          <a:r>
            <a:rPr lang="en-US" sz="800" b="1" kern="1200" baseline="0" dirty="0">
              <a:latin typeface="Gill Sans MT" panose="020B0502020104020203" pitchFamily="34" charset="0"/>
            </a:rPr>
            <a:t>  INTERNACIONALES</a:t>
          </a:r>
          <a:endParaRPr lang="en-US" sz="800" b="1" kern="1200" dirty="0">
            <a:latin typeface="Gill Sans MT" panose="020B0502020104020203" pitchFamily="34" charset="0"/>
          </a:endParaRPr>
        </a:p>
      </dsp:txBody>
      <dsp:txXfrm>
        <a:off x="5364421" y="2313631"/>
        <a:ext cx="945502" cy="592152"/>
      </dsp:txXfrm>
    </dsp:sp>
    <dsp:sp modelId="{CC89BACA-1634-EB48-83BA-0FEF19748A00}">
      <dsp:nvSpPr>
        <dsp:cNvPr id="0" name=""/>
        <dsp:cNvSpPr/>
      </dsp:nvSpPr>
      <dsp:spPr>
        <a:xfrm>
          <a:off x="1280211" y="331227"/>
          <a:ext cx="4556960" cy="4556960"/>
        </a:xfrm>
        <a:custGeom>
          <a:avLst/>
          <a:gdLst/>
          <a:ahLst/>
          <a:cxnLst/>
          <a:rect l="0" t="0" r="0" b="0"/>
          <a:pathLst>
            <a:path>
              <a:moveTo>
                <a:pt x="4531713" y="2616727"/>
              </a:moveTo>
              <a:arcTo wR="2278480" hR="2278480" stAng="512238" swAng="1528540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AA82A4-B8A6-AC4A-9EC6-6400B4E7F1F2}">
      <dsp:nvSpPr>
        <dsp:cNvPr id="0" name=""/>
        <dsp:cNvSpPr/>
      </dsp:nvSpPr>
      <dsp:spPr>
        <a:xfrm>
          <a:off x="4590024" y="3892726"/>
          <a:ext cx="1159592" cy="6562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Gill Sans MT" panose="020B0502020104020203" pitchFamily="34" charset="0"/>
            </a:rPr>
            <a:t>GOBIERNOS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baseline="0" dirty="0">
              <a:latin typeface="Gill Sans MT" panose="020B0502020104020203" pitchFamily="34" charset="0"/>
            </a:rPr>
            <a:t> INTERNACIONA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baseline="0" dirty="0">
              <a:latin typeface="Gill Sans MT" panose="020B0502020104020203" pitchFamily="34" charset="0"/>
            </a:rPr>
            <a:t>LES</a:t>
          </a:r>
          <a:endParaRPr lang="en-US" sz="800" b="1" kern="1200" dirty="0">
            <a:latin typeface="Gill Sans MT" panose="020B0502020104020203" pitchFamily="34" charset="0"/>
          </a:endParaRPr>
        </a:p>
      </dsp:txBody>
      <dsp:txXfrm>
        <a:off x="4622058" y="3924760"/>
        <a:ext cx="1095524" cy="592152"/>
      </dsp:txXfrm>
    </dsp:sp>
    <dsp:sp modelId="{C86FDE86-DD97-7847-BAE2-074DDC1E7B4D}">
      <dsp:nvSpPr>
        <dsp:cNvPr id="0" name=""/>
        <dsp:cNvSpPr/>
      </dsp:nvSpPr>
      <dsp:spPr>
        <a:xfrm>
          <a:off x="1280211" y="331227"/>
          <a:ext cx="4556960" cy="4556960"/>
        </a:xfrm>
        <a:custGeom>
          <a:avLst/>
          <a:gdLst/>
          <a:ahLst/>
          <a:cxnLst/>
          <a:rect l="0" t="0" r="0" b="0"/>
          <a:pathLst>
            <a:path>
              <a:moveTo>
                <a:pt x="3468287" y="4221630"/>
              </a:moveTo>
              <a:arcTo wR="2278480" hR="2278480" stAng="3511231" swAng="110951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BEE11-9F3C-BD49-A16E-D54FBD0C2EEE}">
      <dsp:nvSpPr>
        <dsp:cNvPr id="0" name=""/>
        <dsp:cNvSpPr/>
      </dsp:nvSpPr>
      <dsp:spPr>
        <a:xfrm>
          <a:off x="3053906" y="4560077"/>
          <a:ext cx="1009570" cy="6562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Gill Sans MT" panose="020B0502020104020203" pitchFamily="34" charset="0"/>
            </a:rPr>
            <a:t>VENTA</a:t>
          </a:r>
          <a:r>
            <a:rPr lang="en-US" sz="800" b="1" kern="1200" baseline="0" dirty="0">
              <a:latin typeface="Gill Sans MT" panose="020B0502020104020203" pitchFamily="34" charset="0"/>
            </a:rPr>
            <a:t> DE BIENES Y SERVICIOS</a:t>
          </a:r>
          <a:endParaRPr lang="en-US" sz="800" b="1" kern="1200" dirty="0">
            <a:latin typeface="Gill Sans MT" panose="020B0502020104020203" pitchFamily="34" charset="0"/>
          </a:endParaRPr>
        </a:p>
      </dsp:txBody>
      <dsp:txXfrm>
        <a:off x="3085940" y="4592111"/>
        <a:ext cx="945502" cy="592152"/>
      </dsp:txXfrm>
    </dsp:sp>
    <dsp:sp modelId="{E91F5E7E-D03F-BB47-89B5-1E4CA356DBE5}">
      <dsp:nvSpPr>
        <dsp:cNvPr id="0" name=""/>
        <dsp:cNvSpPr/>
      </dsp:nvSpPr>
      <dsp:spPr>
        <a:xfrm>
          <a:off x="1280211" y="331227"/>
          <a:ext cx="4556960" cy="4556960"/>
        </a:xfrm>
        <a:custGeom>
          <a:avLst/>
          <a:gdLst/>
          <a:ahLst/>
          <a:cxnLst/>
          <a:rect l="0" t="0" r="0" b="0"/>
          <a:pathLst>
            <a:path>
              <a:moveTo>
                <a:pt x="1766414" y="4498674"/>
              </a:moveTo>
              <a:arcTo wR="2278480" hR="2278480" stAng="6179256" swAng="110951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6FDDF2-9A7D-964A-8BE8-AE23E24D96AC}">
      <dsp:nvSpPr>
        <dsp:cNvPr id="0" name=""/>
        <dsp:cNvSpPr/>
      </dsp:nvSpPr>
      <dsp:spPr>
        <a:xfrm>
          <a:off x="1442777" y="3892726"/>
          <a:ext cx="1009570" cy="6562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Gill Sans MT" panose="020B0502020104020203" pitchFamily="34" charset="0"/>
            </a:rPr>
            <a:t>EVENTOS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Gill Sans MT" panose="020B0502020104020203" pitchFamily="34" charset="0"/>
            </a:rPr>
            <a:t> INSTITUCIONA-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Gill Sans MT" panose="020B0502020104020203" pitchFamily="34" charset="0"/>
            </a:rPr>
            <a:t>LES</a:t>
          </a:r>
        </a:p>
      </dsp:txBody>
      <dsp:txXfrm>
        <a:off x="1474811" y="3924760"/>
        <a:ext cx="945502" cy="592152"/>
      </dsp:txXfrm>
    </dsp:sp>
    <dsp:sp modelId="{89F79944-81B6-1543-A70E-1660D451FD3C}">
      <dsp:nvSpPr>
        <dsp:cNvPr id="0" name=""/>
        <dsp:cNvSpPr/>
      </dsp:nvSpPr>
      <dsp:spPr>
        <a:xfrm>
          <a:off x="1280211" y="331227"/>
          <a:ext cx="4556960" cy="4556960"/>
        </a:xfrm>
        <a:custGeom>
          <a:avLst/>
          <a:gdLst/>
          <a:ahLst/>
          <a:cxnLst/>
          <a:rect l="0" t="0" r="0" b="0"/>
          <a:pathLst>
            <a:path>
              <a:moveTo>
                <a:pt x="389822" y="3553017"/>
              </a:moveTo>
              <a:arcTo wR="2278480" hR="2278480" stAng="8759222" swAng="1528540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22E58F-8A87-0E4D-9797-D10529EFBD87}">
      <dsp:nvSpPr>
        <dsp:cNvPr id="0" name=""/>
        <dsp:cNvSpPr/>
      </dsp:nvSpPr>
      <dsp:spPr>
        <a:xfrm>
          <a:off x="775426" y="2281597"/>
          <a:ext cx="1009570" cy="6562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kern="1200" dirty="0">
              <a:latin typeface="Gill Sans MT" panose="020B0502020104020203" pitchFamily="34" charset="0"/>
            </a:rPr>
            <a:t>CUOTAS DE RECUPERACIÓN</a:t>
          </a:r>
        </a:p>
      </dsp:txBody>
      <dsp:txXfrm>
        <a:off x="807460" y="2313631"/>
        <a:ext cx="945502" cy="592152"/>
      </dsp:txXfrm>
    </dsp:sp>
    <dsp:sp modelId="{F3898798-0142-714E-A8E2-2DC75A05F73A}">
      <dsp:nvSpPr>
        <dsp:cNvPr id="0" name=""/>
        <dsp:cNvSpPr/>
      </dsp:nvSpPr>
      <dsp:spPr>
        <a:xfrm>
          <a:off x="1280211" y="331227"/>
          <a:ext cx="4556960" cy="4556960"/>
        </a:xfrm>
        <a:custGeom>
          <a:avLst/>
          <a:gdLst/>
          <a:ahLst/>
          <a:cxnLst/>
          <a:rect l="0" t="0" r="0" b="0"/>
          <a:pathLst>
            <a:path>
              <a:moveTo>
                <a:pt x="25246" y="1940232"/>
              </a:moveTo>
              <a:arcTo wR="2278480" hR="2278480" stAng="11312238" swAng="1528540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D15BD-325B-C340-BB8B-32A6418CB60A}">
      <dsp:nvSpPr>
        <dsp:cNvPr id="0" name=""/>
        <dsp:cNvSpPr/>
      </dsp:nvSpPr>
      <dsp:spPr>
        <a:xfrm>
          <a:off x="1442777" y="670468"/>
          <a:ext cx="1009570" cy="6562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Gill Sans MT" panose="020B0502020104020203" pitchFamily="34" charset="0"/>
            </a:rPr>
            <a:t>RECURSOS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Gill Sans MT" panose="020B0502020104020203" pitchFamily="34" charset="0"/>
            </a:rPr>
            <a:t> GUBERNAMEN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Gill Sans MT" panose="020B0502020104020203" pitchFamily="34" charset="0"/>
            </a:rPr>
            <a:t>TALES</a:t>
          </a:r>
          <a:endParaRPr lang="es-MX" sz="800" b="1" kern="1200" dirty="0">
            <a:latin typeface="Gill Sans MT" panose="020B0502020104020203" pitchFamily="34" charset="0"/>
          </a:endParaRPr>
        </a:p>
      </dsp:txBody>
      <dsp:txXfrm>
        <a:off x="1474811" y="702502"/>
        <a:ext cx="945502" cy="592152"/>
      </dsp:txXfrm>
    </dsp:sp>
    <dsp:sp modelId="{1ACA6206-B177-B646-88CE-A9C6419FF8B3}">
      <dsp:nvSpPr>
        <dsp:cNvPr id="0" name=""/>
        <dsp:cNvSpPr/>
      </dsp:nvSpPr>
      <dsp:spPr>
        <a:xfrm>
          <a:off x="1280211" y="331227"/>
          <a:ext cx="4556960" cy="4556960"/>
        </a:xfrm>
        <a:custGeom>
          <a:avLst/>
          <a:gdLst/>
          <a:ahLst/>
          <a:cxnLst/>
          <a:rect l="0" t="0" r="0" b="0"/>
          <a:pathLst>
            <a:path>
              <a:moveTo>
                <a:pt x="1088673" y="335330"/>
              </a:moveTo>
              <a:arcTo wR="2278480" hR="2278480" stAng="14311231" swAng="110951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62ECCF-9EDF-1C4D-A677-D2C7E23E47F2}">
      <dsp:nvSpPr>
        <dsp:cNvPr id="0" name=""/>
        <dsp:cNvSpPr/>
      </dsp:nvSpPr>
      <dsp:spPr>
        <a:xfrm>
          <a:off x="1168916" y="-57223"/>
          <a:ext cx="5370720" cy="5370720"/>
        </a:xfrm>
        <a:prstGeom prst="circularArrow">
          <a:avLst>
            <a:gd name="adj1" fmla="val 5544"/>
            <a:gd name="adj2" fmla="val 330680"/>
            <a:gd name="adj3" fmla="val 14759813"/>
            <a:gd name="adj4" fmla="val 16811761"/>
            <a:gd name="adj5" fmla="val 5757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5267FE-A7D2-414D-8F08-12E251E2CD8B}">
      <dsp:nvSpPr>
        <dsp:cNvPr id="0" name=""/>
        <dsp:cNvSpPr/>
      </dsp:nvSpPr>
      <dsp:spPr>
        <a:xfrm>
          <a:off x="3164534" y="3421"/>
          <a:ext cx="1379484" cy="689742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Gill Sans MT" panose="020B0502020104020203" pitchFamily="34" charset="0"/>
            </a:rPr>
            <a:t>IDENTIFICACIÓN DE PROSPECTOS</a:t>
          </a:r>
        </a:p>
      </dsp:txBody>
      <dsp:txXfrm>
        <a:off x="3198204" y="37091"/>
        <a:ext cx="1312144" cy="622402"/>
      </dsp:txXfrm>
    </dsp:sp>
    <dsp:sp modelId="{D82737B8-7487-1A46-8189-59DE7553D4F7}">
      <dsp:nvSpPr>
        <dsp:cNvPr id="0" name=""/>
        <dsp:cNvSpPr/>
      </dsp:nvSpPr>
      <dsp:spPr>
        <a:xfrm>
          <a:off x="4636701" y="539246"/>
          <a:ext cx="1379484" cy="689742"/>
        </a:xfrm>
        <a:prstGeom prst="roundRect">
          <a:avLst/>
        </a:prstGeom>
        <a:solidFill>
          <a:schemeClr val="accent1">
            <a:shade val="50000"/>
            <a:hueOff val="89443"/>
            <a:satOff val="-2178"/>
            <a:lumOff val="95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Gill Sans MT" panose="020B0502020104020203" pitchFamily="34" charset="0"/>
            </a:rPr>
            <a:t>APRENDER DEL PROSPECTO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Gill Sans MT" panose="020B0502020104020203" pitchFamily="34" charset="0"/>
            </a:rPr>
            <a:t>(INVESTIGACIÓN)</a:t>
          </a:r>
        </a:p>
      </dsp:txBody>
      <dsp:txXfrm>
        <a:off x="4670371" y="572916"/>
        <a:ext cx="1312144" cy="622402"/>
      </dsp:txXfrm>
    </dsp:sp>
    <dsp:sp modelId="{23666156-D48F-6441-B02B-31968FDF18B3}">
      <dsp:nvSpPr>
        <dsp:cNvPr id="0" name=""/>
        <dsp:cNvSpPr/>
      </dsp:nvSpPr>
      <dsp:spPr>
        <a:xfrm>
          <a:off x="5420025" y="1896003"/>
          <a:ext cx="1379484" cy="689742"/>
        </a:xfrm>
        <a:prstGeom prst="roundRect">
          <a:avLst/>
        </a:prstGeom>
        <a:solidFill>
          <a:schemeClr val="accent1">
            <a:shade val="50000"/>
            <a:hueOff val="178886"/>
            <a:satOff val="-4356"/>
            <a:lumOff val="190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800" kern="1200" dirty="0">
            <a:latin typeface="Gill Sans MT" panose="020B0502020104020203" pitchFamily="34" charset="0"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kern="1200" dirty="0">
              <a:latin typeface="Gill Sans MT" panose="020B0502020104020203" pitchFamily="34" charset="0"/>
            </a:rPr>
            <a:t>SOLICITAR REUNIÓN O CITA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800" kern="1200" dirty="0">
            <a:latin typeface="Gill Sans MT" panose="020B0502020104020203" pitchFamily="34" charset="0"/>
          </a:endParaRPr>
        </a:p>
      </dsp:txBody>
      <dsp:txXfrm>
        <a:off x="5453695" y="1929673"/>
        <a:ext cx="1312144" cy="622402"/>
      </dsp:txXfrm>
    </dsp:sp>
    <dsp:sp modelId="{9661990C-FB16-C641-9C72-21A8CFEB8F78}">
      <dsp:nvSpPr>
        <dsp:cNvPr id="0" name=""/>
        <dsp:cNvSpPr/>
      </dsp:nvSpPr>
      <dsp:spPr>
        <a:xfrm>
          <a:off x="5147979" y="3438850"/>
          <a:ext cx="1379484" cy="689742"/>
        </a:xfrm>
        <a:prstGeom prst="roundRect">
          <a:avLst/>
        </a:prstGeom>
        <a:solidFill>
          <a:schemeClr val="accent1">
            <a:shade val="50000"/>
            <a:hueOff val="268329"/>
            <a:satOff val="-6535"/>
            <a:lumOff val="285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Gill Sans MT" panose="020B0502020104020203" pitchFamily="34" charset="0"/>
            </a:rPr>
            <a:t>DEFINICIÓN DE LA PROPUESTA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Gill Sans MT" panose="020B0502020104020203" pitchFamily="34" charset="0"/>
            </a:rPr>
            <a:t>(VEHÍCULO)</a:t>
          </a:r>
        </a:p>
      </dsp:txBody>
      <dsp:txXfrm>
        <a:off x="5181649" y="3472520"/>
        <a:ext cx="1312144" cy="622402"/>
      </dsp:txXfrm>
    </dsp:sp>
    <dsp:sp modelId="{71480780-70DD-674A-874E-DCAA8B17A36B}">
      <dsp:nvSpPr>
        <dsp:cNvPr id="0" name=""/>
        <dsp:cNvSpPr/>
      </dsp:nvSpPr>
      <dsp:spPr>
        <a:xfrm>
          <a:off x="3947858" y="4445872"/>
          <a:ext cx="1379484" cy="689742"/>
        </a:xfrm>
        <a:prstGeom prst="roundRect">
          <a:avLst/>
        </a:prstGeom>
        <a:solidFill>
          <a:schemeClr val="accent1">
            <a:shade val="50000"/>
            <a:hueOff val="357772"/>
            <a:satOff val="-8713"/>
            <a:lumOff val="381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Gill Sans MT" panose="020B0502020104020203" pitchFamily="34" charset="0"/>
            </a:rPr>
            <a:t>PRESENTAR PROPUESTA Y HACER PETICIÓN DE DONATIVO</a:t>
          </a:r>
        </a:p>
      </dsp:txBody>
      <dsp:txXfrm>
        <a:off x="3981528" y="4479542"/>
        <a:ext cx="1312144" cy="622402"/>
      </dsp:txXfrm>
    </dsp:sp>
    <dsp:sp modelId="{6AD3D622-F741-A544-967D-CB61C6D7D833}">
      <dsp:nvSpPr>
        <dsp:cNvPr id="0" name=""/>
        <dsp:cNvSpPr/>
      </dsp:nvSpPr>
      <dsp:spPr>
        <a:xfrm>
          <a:off x="2381210" y="4445872"/>
          <a:ext cx="1379484" cy="689742"/>
        </a:xfrm>
        <a:prstGeom prst="roundRect">
          <a:avLst/>
        </a:prstGeom>
        <a:solidFill>
          <a:schemeClr val="accent1">
            <a:shade val="50000"/>
            <a:hueOff val="357772"/>
            <a:satOff val="-8713"/>
            <a:lumOff val="381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Gill Sans MT" panose="020B0502020104020203" pitchFamily="34" charset="0"/>
            </a:rPr>
            <a:t>DAR SEGUIMIENTO</a:t>
          </a:r>
        </a:p>
      </dsp:txBody>
      <dsp:txXfrm>
        <a:off x="2414880" y="4479542"/>
        <a:ext cx="1312144" cy="622402"/>
      </dsp:txXfrm>
    </dsp:sp>
    <dsp:sp modelId="{9034056C-FF92-294C-971B-D0EAB0B47FCC}">
      <dsp:nvSpPr>
        <dsp:cNvPr id="0" name=""/>
        <dsp:cNvSpPr/>
      </dsp:nvSpPr>
      <dsp:spPr>
        <a:xfrm>
          <a:off x="1181088" y="3438850"/>
          <a:ext cx="1379484" cy="689742"/>
        </a:xfrm>
        <a:prstGeom prst="roundRect">
          <a:avLst/>
        </a:prstGeom>
        <a:solidFill>
          <a:schemeClr val="accent1">
            <a:shade val="50000"/>
            <a:hueOff val="268329"/>
            <a:satOff val="-6535"/>
            <a:lumOff val="285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Gill Sans MT" panose="020B0502020104020203" pitchFamily="34" charset="0"/>
            </a:rPr>
            <a:t>AGRADECER</a:t>
          </a:r>
        </a:p>
      </dsp:txBody>
      <dsp:txXfrm>
        <a:off x="1214758" y="3472520"/>
        <a:ext cx="1312144" cy="622402"/>
      </dsp:txXfrm>
    </dsp:sp>
    <dsp:sp modelId="{38EE0EC3-A390-F34D-9144-A4DB58C9CE71}">
      <dsp:nvSpPr>
        <dsp:cNvPr id="0" name=""/>
        <dsp:cNvSpPr/>
      </dsp:nvSpPr>
      <dsp:spPr>
        <a:xfrm>
          <a:off x="909042" y="1896003"/>
          <a:ext cx="1379484" cy="689742"/>
        </a:xfrm>
        <a:prstGeom prst="roundRect">
          <a:avLst/>
        </a:prstGeom>
        <a:solidFill>
          <a:schemeClr val="accent1">
            <a:shade val="50000"/>
            <a:hueOff val="178886"/>
            <a:satOff val="-4356"/>
            <a:lumOff val="190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Gill Sans MT" panose="020B0502020104020203" pitchFamily="34" charset="0"/>
            </a:rPr>
            <a:t>REPORTAR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Gill Sans MT" panose="020B0502020104020203" pitchFamily="34" charset="0"/>
            </a:rPr>
            <a:t>SEGUIR FIDELIZANDO</a:t>
          </a:r>
        </a:p>
      </dsp:txBody>
      <dsp:txXfrm>
        <a:off x="942712" y="1929673"/>
        <a:ext cx="1312144" cy="622402"/>
      </dsp:txXfrm>
    </dsp:sp>
    <dsp:sp modelId="{BD312995-AAD7-534F-9FE8-E07EE8D1C8CF}">
      <dsp:nvSpPr>
        <dsp:cNvPr id="0" name=""/>
        <dsp:cNvSpPr/>
      </dsp:nvSpPr>
      <dsp:spPr>
        <a:xfrm>
          <a:off x="1692366" y="539246"/>
          <a:ext cx="1379484" cy="689742"/>
        </a:xfrm>
        <a:prstGeom prst="roundRect">
          <a:avLst/>
        </a:prstGeom>
        <a:solidFill>
          <a:schemeClr val="accent1">
            <a:shade val="50000"/>
            <a:hueOff val="89443"/>
            <a:satOff val="-2178"/>
            <a:lumOff val="95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Gill Sans MT" panose="020B0502020104020203" pitchFamily="34" charset="0"/>
            </a:rPr>
            <a:t>RENOVAR</a:t>
          </a:r>
        </a:p>
      </dsp:txBody>
      <dsp:txXfrm>
        <a:off x="1726036" y="572916"/>
        <a:ext cx="1312144" cy="6224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14070B-9935-4E74-8807-F4D90BA5AD6E}">
      <dsp:nvSpPr>
        <dsp:cNvPr id="0" name=""/>
        <dsp:cNvSpPr/>
      </dsp:nvSpPr>
      <dsp:spPr>
        <a:xfrm rot="16200000">
          <a:off x="991245" y="-991245"/>
          <a:ext cx="1818742" cy="3801232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 dirty="0">
              <a:latin typeface="Gill Sans MT" panose="020B0502020104020203" pitchFamily="34" charset="0"/>
            </a:rPr>
            <a:t>Planeación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i="1" kern="1200" dirty="0">
              <a:latin typeface="Gill Sans MT" panose="020B0502020104020203" pitchFamily="34" charset="0"/>
            </a:rPr>
            <a:t>Definición de objetivos para la diversificación de estrategias</a:t>
          </a:r>
        </a:p>
      </dsp:txBody>
      <dsp:txXfrm rot="5400000">
        <a:off x="-1" y="1"/>
        <a:ext cx="3801232" cy="1364056"/>
      </dsp:txXfrm>
    </dsp:sp>
    <dsp:sp modelId="{C4FFF6CA-0CC3-431B-8A63-C3BA9511E31B}">
      <dsp:nvSpPr>
        <dsp:cNvPr id="0" name=""/>
        <dsp:cNvSpPr/>
      </dsp:nvSpPr>
      <dsp:spPr>
        <a:xfrm>
          <a:off x="3801232" y="0"/>
          <a:ext cx="3801232" cy="1818742"/>
        </a:xfrm>
        <a:prstGeom prst="round1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 dirty="0">
              <a:latin typeface="Gill Sans MT" panose="020B0502020104020203" pitchFamily="34" charset="0"/>
            </a:rPr>
            <a:t>Comunicación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i="1" kern="1200" dirty="0">
              <a:latin typeface="Gill Sans MT" panose="020B0502020104020203" pitchFamily="34" charset="0"/>
            </a:rPr>
            <a:t>Posicionamiento de la causa y modelo de intervención</a:t>
          </a:r>
        </a:p>
      </dsp:txBody>
      <dsp:txXfrm>
        <a:off x="3801232" y="0"/>
        <a:ext cx="3801232" cy="1364056"/>
      </dsp:txXfrm>
    </dsp:sp>
    <dsp:sp modelId="{34380A35-9494-4011-B48F-C9DCF3916DF2}">
      <dsp:nvSpPr>
        <dsp:cNvPr id="0" name=""/>
        <dsp:cNvSpPr/>
      </dsp:nvSpPr>
      <dsp:spPr>
        <a:xfrm rot="10800000">
          <a:off x="0" y="1818742"/>
          <a:ext cx="3801232" cy="1818742"/>
        </a:xfrm>
        <a:prstGeom prst="round1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 dirty="0">
              <a:latin typeface="Gill Sans MT" panose="020B0502020104020203" pitchFamily="34" charset="0"/>
            </a:rPr>
            <a:t>Presupuesto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i="1" kern="1200" dirty="0">
              <a:latin typeface="Gill Sans MT" panose="020B0502020104020203" pitchFamily="34" charset="0"/>
            </a:rPr>
            <a:t>Previsión de gastos y fuentes de ingresos</a:t>
          </a:r>
        </a:p>
      </dsp:txBody>
      <dsp:txXfrm rot="10800000">
        <a:off x="0" y="2273428"/>
        <a:ext cx="3801232" cy="1364056"/>
      </dsp:txXfrm>
    </dsp:sp>
    <dsp:sp modelId="{C31AB5D5-4D67-4D5D-9193-55DC86C0D647}">
      <dsp:nvSpPr>
        <dsp:cNvPr id="0" name=""/>
        <dsp:cNvSpPr/>
      </dsp:nvSpPr>
      <dsp:spPr>
        <a:xfrm rot="5400000">
          <a:off x="4792477" y="827497"/>
          <a:ext cx="1818742" cy="3801232"/>
        </a:xfrm>
        <a:prstGeom prst="round1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 dirty="0">
              <a:latin typeface="Gill Sans MT" panose="020B0502020104020203" pitchFamily="34" charset="0"/>
            </a:rPr>
            <a:t>Transparencia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i="1" kern="1200" dirty="0">
              <a:latin typeface="Gill Sans MT" panose="020B0502020104020203" pitchFamily="34" charset="0"/>
            </a:rPr>
            <a:t>Rendición de cuentas a donantes y público en general</a:t>
          </a:r>
        </a:p>
      </dsp:txBody>
      <dsp:txXfrm rot="-5400000">
        <a:off x="3801232" y="2273428"/>
        <a:ext cx="3801232" cy="1364056"/>
      </dsp:txXfrm>
    </dsp:sp>
    <dsp:sp modelId="{13167794-038B-4CA2-9534-50CED6981D9B}">
      <dsp:nvSpPr>
        <dsp:cNvPr id="0" name=""/>
        <dsp:cNvSpPr/>
      </dsp:nvSpPr>
      <dsp:spPr>
        <a:xfrm>
          <a:off x="2660862" y="1364056"/>
          <a:ext cx="2280739" cy="909371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 dirty="0">
              <a:latin typeface="Gill Sans MT" panose="020B0502020104020203" pitchFamily="34" charset="0"/>
            </a:rPr>
            <a:t>Sustentabilidad</a:t>
          </a:r>
        </a:p>
      </dsp:txBody>
      <dsp:txXfrm>
        <a:off x="2705254" y="1408448"/>
        <a:ext cx="2191955" cy="8205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60C5CE-36E2-A842-A2F3-513263455234}">
      <dsp:nvSpPr>
        <dsp:cNvPr id="0" name=""/>
        <dsp:cNvSpPr/>
      </dsp:nvSpPr>
      <dsp:spPr>
        <a:xfrm>
          <a:off x="1686327" y="308402"/>
          <a:ext cx="4160520" cy="4160520"/>
        </a:xfrm>
        <a:prstGeom prst="pie">
          <a:avLst>
            <a:gd name="adj1" fmla="val 162000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Gill Sans MT" panose="020B0502020104020203" pitchFamily="34" charset="0"/>
            </a:rPr>
            <a:t>1. IDENTIFICAR</a:t>
          </a:r>
        </a:p>
      </dsp:txBody>
      <dsp:txXfrm>
        <a:off x="3894870" y="1170720"/>
        <a:ext cx="1535430" cy="1139190"/>
      </dsp:txXfrm>
    </dsp:sp>
    <dsp:sp modelId="{2BDE2803-6C18-D341-A393-FED4063C7E00}">
      <dsp:nvSpPr>
        <dsp:cNvPr id="0" name=""/>
        <dsp:cNvSpPr/>
      </dsp:nvSpPr>
      <dsp:spPr>
        <a:xfrm>
          <a:off x="1686327" y="448077"/>
          <a:ext cx="4160520" cy="4160520"/>
        </a:xfrm>
        <a:prstGeom prst="pie">
          <a:avLst>
            <a:gd name="adj1" fmla="val 0"/>
            <a:gd name="adj2" fmla="val 54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Gill Sans MT" panose="020B0502020104020203" pitchFamily="34" charset="0"/>
            </a:rPr>
            <a:t>2. COMPROMETER</a:t>
          </a:r>
        </a:p>
      </dsp:txBody>
      <dsp:txXfrm>
        <a:off x="3894870" y="2607090"/>
        <a:ext cx="1535430" cy="1139190"/>
      </dsp:txXfrm>
    </dsp:sp>
    <dsp:sp modelId="{FF399C52-78E7-6546-AC1C-84A9FD5B70BA}">
      <dsp:nvSpPr>
        <dsp:cNvPr id="0" name=""/>
        <dsp:cNvSpPr/>
      </dsp:nvSpPr>
      <dsp:spPr>
        <a:xfrm>
          <a:off x="1546652" y="448077"/>
          <a:ext cx="4160520" cy="4160520"/>
        </a:xfrm>
        <a:prstGeom prst="pie">
          <a:avLst>
            <a:gd name="adj1" fmla="val 5400000"/>
            <a:gd name="adj2" fmla="val 108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Gill Sans MT" panose="020B0502020104020203" pitchFamily="34" charset="0"/>
            </a:rPr>
            <a:t>3. SOLICITAR RECURSOS</a:t>
          </a:r>
        </a:p>
      </dsp:txBody>
      <dsp:txXfrm>
        <a:off x="1963199" y="2607090"/>
        <a:ext cx="1535430" cy="1139190"/>
      </dsp:txXfrm>
    </dsp:sp>
    <dsp:sp modelId="{017C968D-F427-C546-A534-BD82E86D044C}">
      <dsp:nvSpPr>
        <dsp:cNvPr id="0" name=""/>
        <dsp:cNvSpPr/>
      </dsp:nvSpPr>
      <dsp:spPr>
        <a:xfrm>
          <a:off x="1546652" y="308402"/>
          <a:ext cx="4160520" cy="4160520"/>
        </a:xfrm>
        <a:prstGeom prst="pie">
          <a:avLst>
            <a:gd name="adj1" fmla="val 108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Gill Sans MT" panose="020B0502020104020203" pitchFamily="34" charset="0"/>
            </a:rPr>
            <a:t>4. RECIBIR LOS FONDOS</a:t>
          </a:r>
        </a:p>
      </dsp:txBody>
      <dsp:txXfrm>
        <a:off x="1963199" y="1170720"/>
        <a:ext cx="1535430" cy="1139190"/>
      </dsp:txXfrm>
    </dsp:sp>
    <dsp:sp modelId="{FA47A1B4-5CAE-E941-AA1E-E83B6F64595E}">
      <dsp:nvSpPr>
        <dsp:cNvPr id="0" name=""/>
        <dsp:cNvSpPr/>
      </dsp:nvSpPr>
      <dsp:spPr>
        <a:xfrm>
          <a:off x="1428771" y="50846"/>
          <a:ext cx="4675632" cy="4675632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ADF7C-FE59-8549-9B84-EAD4CD629A67}">
      <dsp:nvSpPr>
        <dsp:cNvPr id="0" name=""/>
        <dsp:cNvSpPr/>
      </dsp:nvSpPr>
      <dsp:spPr>
        <a:xfrm>
          <a:off x="1428771" y="190521"/>
          <a:ext cx="4675632" cy="4675632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C79653-B23E-A245-A2A2-7999570DFD54}">
      <dsp:nvSpPr>
        <dsp:cNvPr id="0" name=""/>
        <dsp:cNvSpPr/>
      </dsp:nvSpPr>
      <dsp:spPr>
        <a:xfrm>
          <a:off x="1289096" y="190521"/>
          <a:ext cx="4675632" cy="4675632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812240-F72D-E341-AD07-911355DEF445}">
      <dsp:nvSpPr>
        <dsp:cNvPr id="0" name=""/>
        <dsp:cNvSpPr/>
      </dsp:nvSpPr>
      <dsp:spPr>
        <a:xfrm>
          <a:off x="1289096" y="50846"/>
          <a:ext cx="4675632" cy="4675632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EB9C0-74B5-4326-AA95-9C293DC32BDF}">
      <dsp:nvSpPr>
        <dsp:cNvPr id="0" name=""/>
        <dsp:cNvSpPr/>
      </dsp:nvSpPr>
      <dsp:spPr>
        <a:xfrm>
          <a:off x="768" y="332626"/>
          <a:ext cx="1231515" cy="492606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kern="1200" dirty="0">
              <a:solidFill>
                <a:schemeClr val="tx1"/>
              </a:solidFill>
            </a:rPr>
            <a:t>Definir</a:t>
          </a:r>
        </a:p>
      </dsp:txBody>
      <dsp:txXfrm>
        <a:off x="247071" y="332626"/>
        <a:ext cx="738909" cy="492606"/>
      </dsp:txXfrm>
    </dsp:sp>
    <dsp:sp modelId="{FB1F1B17-9125-4685-B388-9B5D74F02CE6}">
      <dsp:nvSpPr>
        <dsp:cNvPr id="0" name=""/>
        <dsp:cNvSpPr/>
      </dsp:nvSpPr>
      <dsp:spPr>
        <a:xfrm>
          <a:off x="1109132" y="332626"/>
          <a:ext cx="1231515" cy="492606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kern="1200" dirty="0">
              <a:solidFill>
                <a:schemeClr val="tx1"/>
              </a:solidFill>
            </a:rPr>
            <a:t>Investigar</a:t>
          </a:r>
        </a:p>
      </dsp:txBody>
      <dsp:txXfrm>
        <a:off x="1355435" y="332626"/>
        <a:ext cx="738909" cy="492606"/>
      </dsp:txXfrm>
    </dsp:sp>
    <dsp:sp modelId="{F82EC548-F28A-4CA2-9459-E7ADAB5A65DA}">
      <dsp:nvSpPr>
        <dsp:cNvPr id="0" name=""/>
        <dsp:cNvSpPr/>
      </dsp:nvSpPr>
      <dsp:spPr>
        <a:xfrm>
          <a:off x="2217496" y="332626"/>
          <a:ext cx="1231515" cy="492606"/>
        </a:xfrm>
        <a:prstGeom prst="chevron">
          <a:avLst/>
        </a:prstGeom>
        <a:solidFill>
          <a:srgbClr val="0098D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Perseguir</a:t>
          </a:r>
        </a:p>
      </dsp:txBody>
      <dsp:txXfrm>
        <a:off x="2463799" y="332626"/>
        <a:ext cx="738909" cy="492606"/>
      </dsp:txXfrm>
    </dsp:sp>
    <dsp:sp modelId="{9ABFE867-27DA-4C7B-9381-948EB995B59B}">
      <dsp:nvSpPr>
        <dsp:cNvPr id="0" name=""/>
        <dsp:cNvSpPr/>
      </dsp:nvSpPr>
      <dsp:spPr>
        <a:xfrm>
          <a:off x="3325860" y="332626"/>
          <a:ext cx="1231515" cy="492606"/>
        </a:xfrm>
        <a:prstGeom prst="chevron">
          <a:avLst/>
        </a:prstGeom>
        <a:solidFill>
          <a:srgbClr val="0098D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Promesa</a:t>
          </a:r>
        </a:p>
      </dsp:txBody>
      <dsp:txXfrm>
        <a:off x="3572163" y="332626"/>
        <a:ext cx="738909" cy="492606"/>
      </dsp:txXfrm>
    </dsp:sp>
    <dsp:sp modelId="{18F9DF89-11FE-41E5-8360-68758B760B50}">
      <dsp:nvSpPr>
        <dsp:cNvPr id="0" name=""/>
        <dsp:cNvSpPr/>
      </dsp:nvSpPr>
      <dsp:spPr>
        <a:xfrm>
          <a:off x="4434224" y="332626"/>
          <a:ext cx="1231515" cy="492606"/>
        </a:xfrm>
        <a:prstGeom prst="chevron">
          <a:avLst/>
        </a:prstGeom>
        <a:solidFill>
          <a:srgbClr val="3AA47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Pedir recursos</a:t>
          </a:r>
        </a:p>
      </dsp:txBody>
      <dsp:txXfrm>
        <a:off x="4680527" y="332626"/>
        <a:ext cx="738909" cy="492606"/>
      </dsp:txXfrm>
    </dsp:sp>
    <dsp:sp modelId="{914306C6-7A50-43E2-A19E-0E9ECCF4FADA}">
      <dsp:nvSpPr>
        <dsp:cNvPr id="0" name=""/>
        <dsp:cNvSpPr/>
      </dsp:nvSpPr>
      <dsp:spPr>
        <a:xfrm>
          <a:off x="5542588" y="332626"/>
          <a:ext cx="1231515" cy="492606"/>
        </a:xfrm>
        <a:prstGeom prst="chevron">
          <a:avLst/>
        </a:prstGeom>
        <a:solidFill>
          <a:srgbClr val="EB7E1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Compromiso verbal</a:t>
          </a:r>
        </a:p>
      </dsp:txBody>
      <dsp:txXfrm>
        <a:off x="5788891" y="332626"/>
        <a:ext cx="738909" cy="492606"/>
      </dsp:txXfrm>
    </dsp:sp>
    <dsp:sp modelId="{0710076C-5A22-4D48-BD1F-5CC8F00F8EFE}">
      <dsp:nvSpPr>
        <dsp:cNvPr id="0" name=""/>
        <dsp:cNvSpPr/>
      </dsp:nvSpPr>
      <dsp:spPr>
        <a:xfrm>
          <a:off x="6650952" y="332626"/>
          <a:ext cx="1231515" cy="492606"/>
        </a:xfrm>
        <a:prstGeom prst="chevron">
          <a:avLst/>
        </a:prstGeom>
        <a:solidFill>
          <a:srgbClr val="EB7E1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Compromiso Escrito</a:t>
          </a:r>
        </a:p>
      </dsp:txBody>
      <dsp:txXfrm>
        <a:off x="6897255" y="332626"/>
        <a:ext cx="738909" cy="492606"/>
      </dsp:txXfrm>
    </dsp:sp>
    <dsp:sp modelId="{5F57665C-E991-4918-9442-5843B4153740}">
      <dsp:nvSpPr>
        <dsp:cNvPr id="0" name=""/>
        <dsp:cNvSpPr/>
      </dsp:nvSpPr>
      <dsp:spPr>
        <a:xfrm>
          <a:off x="7759316" y="332626"/>
          <a:ext cx="1231515" cy="492606"/>
        </a:xfrm>
        <a:prstGeom prst="chevron">
          <a:avLst/>
        </a:prstGeom>
        <a:solidFill>
          <a:srgbClr val="EB7E1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Depósito del recurso</a:t>
          </a:r>
        </a:p>
      </dsp:txBody>
      <dsp:txXfrm>
        <a:off x="8005619" y="332626"/>
        <a:ext cx="738909" cy="492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5E348-0B8D-41CC-AEF5-39E1B7FFE544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68B98-9AF9-494F-916A-279E002C1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4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370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192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969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016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196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63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288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607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491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87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55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10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41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86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67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428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504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552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207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2747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258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991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158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50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6823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02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358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- Busquemos reportes de donantes internacionale que nos interesan y que están relacionados con la causa.</a:t>
            </a:r>
          </a:p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3677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- Busquemos reportes de donantes internacionale que nos interesan y que están relacionados con la causa.</a:t>
            </a:r>
          </a:p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002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3833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421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075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3480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3953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061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1765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80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930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7788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371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Algunas responden a los intereses  institucionales de los financiadores   y otros son personales.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1955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697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9857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Find </a:t>
            </a:r>
            <a:r>
              <a:rPr lang="en-US" sz="105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sz="105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Laundry list of prospect names, identified through research or from champions </a:t>
            </a:r>
          </a:p>
          <a:p>
            <a:endParaRPr lang="es-MX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Qualify </a:t>
            </a:r>
            <a:r>
              <a:rPr lang="en-US" sz="105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Research prospect, determine viability, and priority level for pursuing. Conduct prospect research to determine the 3 Cs (caring, capacity, connections) – </a:t>
            </a:r>
            <a:r>
              <a:rPr lang="en-US" sz="105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details in the notes section below.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5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Pursue </a:t>
            </a:r>
            <a:r>
              <a:rPr lang="en-US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sz="9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Actively attempt to get in front of prospect/donor. Request meeting/event attendance via e-mail/phone or through external solicitor.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Engage </a:t>
            </a:r>
            <a:r>
              <a: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meeting, event, school visit, phone conversation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Convince </a:t>
            </a:r>
            <a:r>
              <a: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Convince activities occur after you make a specific ask with a monetary amount to which the prospect has not immediately responded. Continue follow-up activities addressing donor motivation/barriers to close on commitment following the ask with specific dollar amount.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Verbal Commitment </a:t>
            </a:r>
            <a:r>
              <a: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you have a verbal commitment to donate at a specific monetary amount, but no written commitment or contract yet.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Commitment -</a:t>
            </a:r>
            <a:r>
              <a:rPr lang="en-US" sz="800" dirty="0">
                <a:latin typeface="Arial" charset="0"/>
              </a:rPr>
              <a:t> </a:t>
            </a:r>
            <a:r>
              <a: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Donors who provide a written commitment, pledge or contract that meets your finance requirements.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Cash in </a:t>
            </a:r>
            <a:r>
              <a: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Donors who have made a payment that has been processed and deposited into your bank account.</a:t>
            </a:r>
            <a:endParaRPr lang="en-US" sz="800" b="1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5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89213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4777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7392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1765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801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¿Qué criterios se utilizaron para establecer la meta?</a:t>
            </a:r>
          </a:p>
          <a:p>
            <a:endParaRPr lang="es-MX" dirty="0"/>
          </a:p>
          <a:p>
            <a:r>
              <a:rPr lang="es-MX" dirty="0"/>
              <a:t>Lo recaudado el año anterior?. 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¿La meta establecida en la planeación estratégica, sigue respondiendo a las necesidades de Insyde?</a:t>
            </a:r>
          </a:p>
          <a:p>
            <a:endParaRPr lang="es-MX" dirty="0"/>
          </a:p>
          <a:p>
            <a:r>
              <a:rPr lang="es-MX" dirty="0"/>
              <a:t>¿Es evidente la diferencia entre la meta y el presupuesto?</a:t>
            </a:r>
          </a:p>
          <a:p>
            <a:endParaRPr lang="es-MX" dirty="0"/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140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7976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1104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4777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7392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3754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9831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17656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801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110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3975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4777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73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FB7F7-D3B8-4AEB-BA80-706029A83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6DE45F5-0B51-467D-9800-FC8A3228A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3D1B0A-86C7-43F5-96E4-97196666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A393-0821-4F22-8823-261BBE5EB12D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3CFAEC-10AC-48A0-94BB-DD2284D1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56BB6F-20D2-4787-A451-21586DA73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3414-83D6-4D8B-A3F7-3811CD8B0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88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84F233-B2FA-4766-908F-8C346BA91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E47E0F-DF34-49A9-86C0-6954C06E9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300F0-A1ED-4E90-B0A6-3C2489EF1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A393-0821-4F22-8823-261BBE5EB12D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FB0DDE-F6FD-4A5C-B28E-D9933CACA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D7B004-9F46-428D-9FE0-72B24B7E0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3414-83D6-4D8B-A3F7-3811CD8B0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33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5B9ECF-E536-430D-8E12-9FB6262F7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AAD4EA-02A4-4FF2-BED1-135ACF8CB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7820D-36F7-4BBA-A2D9-CA9FD3088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A393-0821-4F22-8823-261BBE5EB12D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0D874C-7B2C-436B-9B8D-62AAB4E8D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116B6F-6CC4-4BCF-B3D5-E5C0E186B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3414-83D6-4D8B-A3F7-3811CD8B0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401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5AE559-DD58-441A-B15A-D67BBD27A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54F774-9194-43C5-810C-A55AD9D08D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6D13D31-4E03-4E24-A161-6764971C8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EACC7B-3A46-4505-B35D-B360F9314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A393-0821-4F22-8823-261BBE5EB12D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0ECB89-DFEA-4198-9285-7D7562558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B44B3D-2DF1-4DD2-92EE-736C98EE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3414-83D6-4D8B-A3F7-3811CD8B0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28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2A308A-D10F-4781-BD6A-AB3A271E1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C52A16-A322-46FD-B9D0-45817A35D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1F9D041-DD7E-4B63-A22D-2EA4AC328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78B6C06-84B5-46FE-AF1C-7901C87CAC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0E724AF-A490-429C-91E2-171E794851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CF8BB2E-4E46-43A4-B094-619FF94A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A393-0821-4F22-8823-261BBE5EB12D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755AA64-6E28-49E1-89E4-6F339F8CF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C8A4609-D492-452E-A895-F33177983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3414-83D6-4D8B-A3F7-3811CD8B0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1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C90FA8-37AE-427E-AD8F-3B0EC4A32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80B881-6339-488E-8B33-001CEE18D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A393-0821-4F22-8823-261BBE5EB12D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32B395E-60DF-4585-A706-4966F66AB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DE82A5A-97BF-40A0-B536-E60E4FEBB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3414-83D6-4D8B-A3F7-3811CD8B0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00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36B4BDC-5E16-43BB-B7FB-B158EA10E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A393-0821-4F22-8823-261BBE5EB12D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5882D6-A8F5-4597-AFCE-39522557D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BFDB69A-F045-46EA-A89F-C65A0F22C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3414-83D6-4D8B-A3F7-3811CD8B0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62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BEBE62-735F-4D0C-8ED9-5CB47773D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A35724-8080-4948-B18C-97DAA65C3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785228A-8797-434A-AB73-4E376E2C6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5D8456-665D-490B-BC04-D6FD8E1D4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A393-0821-4F22-8823-261BBE5EB12D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DAD9C1-E744-47BF-BFDD-FF2A76F0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C20285-762C-428D-A043-9C0A23C0F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3414-83D6-4D8B-A3F7-3811CD8B0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22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0C0951-89F4-4452-8669-075080F3B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7E9060D-77DF-49BB-8587-0289AB29A2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98033C-D691-4529-97D3-8A6DC299C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9DA084-2C25-46A8-856E-B359114BE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A393-0821-4F22-8823-261BBE5EB12D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BF3E2C-692B-4BEF-9CD4-E74D80C8C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BBDEA8-B32A-4A9E-8D63-D45168004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3414-83D6-4D8B-A3F7-3811CD8B0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05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80C785-1FD9-48FB-BA87-25C5E85DE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6F9160D-B6EB-4199-A987-833D0A541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951CC3-DF14-443D-8745-D6D666F9F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A393-0821-4F22-8823-261BBE5EB12D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8C69F8-AC7A-4E9F-B71B-06549999E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BA8C9C-3A02-40C1-BFF6-79528C90C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3414-83D6-4D8B-A3F7-3811CD8B0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78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7D811B8-B4FA-445F-8F06-574DEEEC8A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1D5118-F1DC-4F3D-BA75-CC17498C4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9EA8DF-7363-4542-BB7A-FB47EE57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A393-0821-4F22-8823-261BBE5EB12D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B2E904-3125-4A78-B396-41317E279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E6D7D-BDF2-4979-810E-E654C215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3414-83D6-4D8B-A3F7-3811CD8B0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92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- Full Red">
    <p:bg>
      <p:bgPr>
        <a:solidFill>
          <a:srgbClr val="BA0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203200" y="6520934"/>
            <a:ext cx="2844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EB2C8F94-9D67-854F-8417-3B884156945E}" type="datetime1">
              <a:rPr lang="en-US" smtClean="0"/>
              <a:pPr/>
              <a:t>6/11/2020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20934"/>
            <a:ext cx="3860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0" y="6520934"/>
            <a:ext cx="2844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3600"/>
            <a:ext cx="7315200" cy="1600200"/>
          </a:xfrm>
        </p:spPr>
        <p:txBody>
          <a:bodyPr anchor="b" anchorCtr="0"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4114800"/>
            <a:ext cx="4572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1016000" y="3886200"/>
            <a:ext cx="42672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30" y="685800"/>
            <a:ext cx="2417821" cy="544010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0518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- Full Blue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30" y="685800"/>
            <a:ext cx="2417821" cy="54401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203200" y="6520934"/>
            <a:ext cx="2844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EB2C8F94-9D67-854F-8417-3B884156945E}" type="datetime1">
              <a:rPr lang="en-US" smtClean="0"/>
              <a:pPr/>
              <a:t>6/11/2020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20934"/>
            <a:ext cx="3860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0" y="6520934"/>
            <a:ext cx="2844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3600"/>
            <a:ext cx="7315200" cy="1600200"/>
          </a:xfrm>
        </p:spPr>
        <p:txBody>
          <a:bodyPr anchor="b" anchorCtr="0"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4114800"/>
            <a:ext cx="4572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1016000" y="3886200"/>
            <a:ext cx="42672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6022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/Gray 1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10363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203200" y="6520934"/>
            <a:ext cx="2844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6/11/2020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20934"/>
            <a:ext cx="3860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0" y="6520934"/>
            <a:ext cx="2844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914805" y="669869"/>
            <a:ext cx="10363200" cy="701731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3584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BC7EB3F-2859-41EF-AA6E-F9692ACDC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525BE4-D238-4746-93BA-2D0C754BE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266C33-4C8C-417F-9232-D1F1EEB3E3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4A393-0821-4F22-8823-261BBE5EB12D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6F16C2-3D94-4C98-890B-8FED3F224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1EBC4A-91FE-4AE6-A148-1B42B953F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93414-83D6-4D8B-A3F7-3811CD8B0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54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2CTpDCjbD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ppef.hacienda.gob.mx/work/models/PPEF2020/paquete/egresos/Proyecto_Decreto.pd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hacesfalta.org.mx/oportunidades/remuneradas/buscador/?sw=e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fondosalavista.mx/membresia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traselfondo.org/" TargetMode="External"/><Relationship Id="rId11" Type="http://schemas.openxmlformats.org/officeDocument/2006/relationships/image" Target="../media/image16.tiff"/><Relationship Id="rId5" Type="http://schemas.openxmlformats.org/officeDocument/2006/relationships/hyperlink" Target="https://fundacionmajocca.org/convocatorias/catalogo.pdf" TargetMode="External"/><Relationship Id="rId10" Type="http://schemas.openxmlformats.org/officeDocument/2006/relationships/image" Target="../media/image15.png"/><Relationship Id="rId4" Type="http://schemas.openxmlformats.org/officeDocument/2006/relationships/hyperlink" Target="https://www.cemefi.org/" TargetMode="External"/><Relationship Id="rId9" Type="http://schemas.openxmlformats.org/officeDocument/2006/relationships/image" Target="../media/image14.gi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grantspace.org/resources/knowledge-base/rfps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philanthropynewsdigest.org/rfps?_ga=2.76745490.664912199.1560445479-1458923886.1550178157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grantspace.org/" TargetMode="External"/><Relationship Id="rId5" Type="http://schemas.openxmlformats.org/officeDocument/2006/relationships/hyperlink" Target="https://fconline.foundationcenter.org/" TargetMode="External"/><Relationship Id="rId4" Type="http://schemas.openxmlformats.org/officeDocument/2006/relationships/hyperlink" Target="https://candid.org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tif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6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8B68E42F-40E5-42CC-8ED8-B039FCCF0227}"/>
              </a:ext>
            </a:extLst>
          </p:cNvPr>
          <p:cNvSpPr/>
          <p:nvPr/>
        </p:nvSpPr>
        <p:spPr>
          <a:xfrm rot="5400000">
            <a:off x="-323925" y="323925"/>
            <a:ext cx="3437559" cy="2789709"/>
          </a:xfrm>
          <a:custGeom>
            <a:avLst/>
            <a:gdLst/>
            <a:ahLst/>
            <a:cxnLst/>
            <a:rect l="l" t="t" r="r" b="b"/>
            <a:pathLst>
              <a:path w="1944370" h="2621915" extrusionOk="0">
                <a:moveTo>
                  <a:pt x="972185" y="0"/>
                </a:moveTo>
                <a:lnTo>
                  <a:pt x="0" y="2621915"/>
                </a:lnTo>
                <a:lnTo>
                  <a:pt x="1944370" y="2621915"/>
                </a:lnTo>
                <a:close/>
              </a:path>
            </a:pathLst>
          </a:custGeom>
          <a:solidFill>
            <a:srgbClr val="02417B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/>
          <a:p>
            <a:endParaRPr lang="en-US"/>
          </a:p>
        </p:txBody>
      </p:sp>
      <p:sp>
        <p:nvSpPr>
          <p:cNvPr id="6" name="Triángulo isósceles 5">
            <a:extLst>
              <a:ext uri="{FF2B5EF4-FFF2-40B4-BE49-F238E27FC236}">
                <a16:creationId xmlns:a16="http://schemas.microsoft.com/office/drawing/2014/main" id="{A70EC88B-FCCB-4492-9DD1-100D48A6C52C}"/>
              </a:ext>
            </a:extLst>
          </p:cNvPr>
          <p:cNvSpPr>
            <a:spLocks/>
          </p:cNvSpPr>
          <p:nvPr/>
        </p:nvSpPr>
        <p:spPr>
          <a:xfrm>
            <a:off x="0" y="1600200"/>
            <a:ext cx="5525770" cy="4775200"/>
          </a:xfrm>
          <a:prstGeom prst="triangle">
            <a:avLst>
              <a:gd name="adj" fmla="val 0"/>
            </a:avLst>
          </a:prstGeom>
          <a:solidFill>
            <a:srgbClr val="CB0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90C7C5C-AE43-4535-8E01-72524D1387D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448" y="6355714"/>
            <a:ext cx="1431925" cy="57848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 de texto 12">
            <a:extLst>
              <a:ext uri="{FF2B5EF4-FFF2-40B4-BE49-F238E27FC236}">
                <a16:creationId xmlns:a16="http://schemas.microsoft.com/office/drawing/2014/main" id="{54EC2A2E-1E18-496D-87BE-63EA26077300}"/>
              </a:ext>
            </a:extLst>
          </p:cNvPr>
          <p:cNvSpPr txBox="1"/>
          <p:nvPr/>
        </p:nvSpPr>
        <p:spPr>
          <a:xfrm>
            <a:off x="5525770" y="3633538"/>
            <a:ext cx="6152148" cy="261620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MX" sz="2800" b="1" kern="0" dirty="0">
                <a:effectLst/>
                <a:latin typeface="Gill Sans MT" panose="020B0502020104020203" pitchFamily="34" charset="0"/>
              </a:rPr>
              <a:t>PRESENTACIONES PARA EL PAQUETE DE SOLUCIÓN DE MOVILIZACIÓN Y GENERACIÓN DE RECURSOS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MX" sz="2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</a:rPr>
              <a:t>Programa para la Sociedad Civil</a:t>
            </a:r>
            <a:endParaRPr lang="en-US" sz="2800" b="1" kern="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515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A9D8E-0912-4678-B615-D9FB8B84B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Gill Sans MT" panose="020B0502020104020203" pitchFamily="34" charset="0"/>
              </a:rPr>
              <a:t>CONTENIDO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E825EE-267C-459F-AEA4-C68448CD5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1600" b="1" dirty="0">
                <a:latin typeface="Gill Sans MT" panose="020B0502020104020203" pitchFamily="34" charset="0"/>
              </a:rPr>
              <a:t>PRESENTACIÓN MÓDULO I.                                                                                                                 LÍMITES Y CRITERIOS INSTITUCIONALES PARA LA MOVILIZACIÓN DE RECURSOS</a:t>
            </a:r>
          </a:p>
          <a:p>
            <a:r>
              <a:rPr lang="es-MX" sz="1600" b="1" dirty="0">
                <a:latin typeface="Gill Sans MT" panose="020B0502020104020203" pitchFamily="34" charset="0"/>
              </a:rPr>
              <a:t>PRESENTACIÓN MÓDULO 2.</a:t>
            </a:r>
            <a:br>
              <a:rPr lang="es-MX" sz="1600" dirty="0">
                <a:latin typeface="Gill Sans MT" panose="020B0502020104020203" pitchFamily="34" charset="0"/>
              </a:rPr>
            </a:br>
            <a:r>
              <a:rPr lang="es-MX" sz="1600" b="1" dirty="0">
                <a:latin typeface="Gill Sans MT" panose="020B0502020104020203" pitchFamily="34" charset="0"/>
              </a:rPr>
              <a:t>FUENTES DE FINANCIAMIENTO</a:t>
            </a:r>
          </a:p>
          <a:p>
            <a:r>
              <a:rPr lang="es-MX" sz="1600" b="1" dirty="0">
                <a:latin typeface="Gill Sans MT" panose="020B0502020104020203" pitchFamily="34" charset="0"/>
              </a:rPr>
              <a:t>PRESENTACIÓN MÓDULO 3.                                                                                                                    PLAN DE CULTIVACIÓN DE DONANTES</a:t>
            </a:r>
          </a:p>
          <a:p>
            <a:r>
              <a:rPr lang="es-MX" sz="1600" b="1" dirty="0">
                <a:latin typeface="Gill Sans MT" panose="020B0502020104020203" pitchFamily="34" charset="0"/>
              </a:rPr>
              <a:t>PRESENTACIÓN MÓDULO 4.</a:t>
            </a:r>
            <a:br>
              <a:rPr lang="es-MX" sz="1600" b="1" dirty="0">
                <a:latin typeface="Gill Sans MT" panose="020B0502020104020203" pitchFamily="34" charset="0"/>
              </a:rPr>
            </a:br>
            <a:r>
              <a:rPr lang="es-MX" sz="1600" b="1" dirty="0">
                <a:latin typeface="Gill Sans MT" panose="020B0502020104020203" pitchFamily="34" charset="0"/>
              </a:rPr>
              <a:t>PLAN DE MOVILIZACIÓN Y GENERACIÓN DE RECURSOS</a:t>
            </a:r>
          </a:p>
          <a:p>
            <a:r>
              <a:rPr lang="es-MX" sz="1600" b="1" dirty="0">
                <a:latin typeface="Gill Sans MT" panose="020B0502020104020203" pitchFamily="34" charset="0"/>
              </a:rPr>
              <a:t>PRESENTACIÓN MÓDULO 5.</a:t>
            </a:r>
            <a:br>
              <a:rPr lang="es-MX" sz="1600" dirty="0">
                <a:latin typeface="Gill Sans MT" panose="020B0502020104020203" pitchFamily="34" charset="0"/>
              </a:rPr>
            </a:br>
            <a:r>
              <a:rPr lang="es-MX" sz="1600" b="1" dirty="0">
                <a:latin typeface="Gill Sans MT" panose="020B0502020104020203" pitchFamily="34" charset="0"/>
              </a:rPr>
              <a:t>PROFESIONALIZACIÓN Y SISTEMATIZACIÓN DEL ÁREA DE MOVILIZACIÓN</a:t>
            </a:r>
          </a:p>
        </p:txBody>
      </p:sp>
    </p:spTree>
    <p:extLst>
      <p:ext uri="{BB962C8B-B14F-4D97-AF65-F5344CB8AC3E}">
        <p14:creationId xmlns:p14="http://schemas.microsoft.com/office/powerpoint/2010/main" val="577635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ítulo 4">
            <a:extLst>
              <a:ext uri="{FF2B5EF4-FFF2-40B4-BE49-F238E27FC236}">
                <a16:creationId xmlns:a16="http://schemas.microsoft.com/office/drawing/2014/main" id="{84D98D5B-97C6-E843-BCDF-952252238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30" y="1510689"/>
            <a:ext cx="7620000" cy="3836621"/>
          </a:xfrm>
        </p:spPr>
        <p:txBody>
          <a:bodyPr>
            <a:noAutofit/>
          </a:bodyPr>
          <a:lstStyle/>
          <a:p>
            <a:pPr algn="ctr"/>
            <a:r>
              <a:rPr lang="es-MX" sz="2500" dirty="0">
                <a:latin typeface="Gill Sans MT" panose="020B0502020104020203" pitchFamily="34" charset="77"/>
              </a:rPr>
              <a:t>PAQUETE DE MOVILIZACIÓN Y GENERACIÓN DE RECURSOS</a:t>
            </a:r>
            <a:br>
              <a:rPr lang="es-MX" sz="2500" dirty="0">
                <a:latin typeface="Gill Sans MT" panose="020B0502020104020203" pitchFamily="34" charset="77"/>
              </a:rPr>
            </a:br>
            <a:r>
              <a:rPr lang="es-MX" sz="1800" dirty="0">
                <a:latin typeface="Gill Sans MT" panose="020B0502020104020203" pitchFamily="34" charset="77"/>
              </a:rPr>
              <a:t>(PROGRAMA PARA LA SOCIEDAD CIVIL)</a:t>
            </a:r>
            <a:br>
              <a:rPr lang="es-MX" sz="1800" dirty="0">
                <a:latin typeface="Gill Sans MT" panose="020B0502020104020203" pitchFamily="34" charset="77"/>
              </a:rPr>
            </a:br>
            <a:br>
              <a:rPr lang="es-MX" sz="1800" dirty="0">
                <a:latin typeface="Gill Sans MT" panose="020B0502020104020203" pitchFamily="34" charset="77"/>
              </a:rPr>
            </a:br>
            <a:br>
              <a:rPr lang="es-MX" sz="1800" dirty="0">
                <a:latin typeface="Gill Sans MT" panose="020B0502020104020203" pitchFamily="34" charset="77"/>
              </a:rPr>
            </a:br>
            <a:br>
              <a:rPr lang="es-MX" sz="1800" dirty="0">
                <a:latin typeface="Gill Sans MT" panose="020B0502020104020203" pitchFamily="34" charset="77"/>
              </a:rPr>
            </a:br>
            <a:r>
              <a:rPr lang="es-MX" sz="2400" b="1" dirty="0">
                <a:latin typeface="Gill Sans MT" panose="020B0502020104020203" pitchFamily="34" charset="77"/>
              </a:rPr>
              <a:t>PRESENTACIÓN MÓDULO 1.</a:t>
            </a:r>
            <a:br>
              <a:rPr lang="es-MX" sz="2400" b="1" dirty="0">
                <a:latin typeface="Gill Sans MT" panose="020B0502020104020203" pitchFamily="34" charset="77"/>
              </a:rPr>
            </a:br>
            <a:br>
              <a:rPr lang="es-MX" sz="2500" dirty="0">
                <a:latin typeface="Gill Sans MT" panose="020B0502020104020203" pitchFamily="34" charset="77"/>
              </a:rPr>
            </a:br>
            <a:r>
              <a:rPr lang="es-MX" sz="2500" dirty="0">
                <a:latin typeface="Gill Sans MT" panose="020B0502020104020203" pitchFamily="34" charset="77"/>
              </a:rPr>
              <a:t>LÍMITES Y CRITERIOS INSTITUCIONALES PARA LA MOVILIZACIÓN DE RECURSOS</a:t>
            </a:r>
            <a:br>
              <a:rPr lang="es-MX" sz="2800" b="1" dirty="0">
                <a:latin typeface="Gill Sans MT" panose="020B0502020104020203" pitchFamily="34" charset="77"/>
              </a:rPr>
            </a:br>
            <a:endParaRPr lang="es-MX" sz="2800" b="1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44816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56644C8-04E7-9241-BE8A-F11CFB9C88F7}"/>
              </a:ext>
            </a:extLst>
          </p:cNvPr>
          <p:cNvSpPr txBox="1"/>
          <p:nvPr/>
        </p:nvSpPr>
        <p:spPr>
          <a:xfrm>
            <a:off x="4313816" y="2549562"/>
            <a:ext cx="21104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EJERCICIO FODA</a:t>
            </a:r>
          </a:p>
          <a:p>
            <a:pPr algn="ctr"/>
            <a:endParaRPr lang="es-MX" b="1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6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7071704F-CBCE-F149-A372-C55E9AFB1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4164" y="62186"/>
            <a:ext cx="3317836" cy="133708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2CEEABE-97B7-F040-B5A8-9CDCD3C96A60}"/>
              </a:ext>
            </a:extLst>
          </p:cNvPr>
          <p:cNvSpPr txBox="1"/>
          <p:nvPr/>
        </p:nvSpPr>
        <p:spPr>
          <a:xfrm>
            <a:off x="1330810" y="1626232"/>
            <a:ext cx="9836300" cy="3416320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C00000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OBJETIVOS DEL MÓDULO</a:t>
            </a:r>
          </a:p>
          <a:p>
            <a:endParaRPr lang="es-MX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endParaRPr lang="es-MX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400050" indent="-400050">
              <a:buAutoNum type="romanUcPeriod"/>
            </a:pPr>
            <a:r>
              <a:rPr lang="es-MX" dirty="0">
                <a:latin typeface="Gill Sans MT" panose="020B0502020104020203" pitchFamily="34" charset="0"/>
                <a:cs typeface="Gill Sans" panose="020B0502020104020203" pitchFamily="34" charset="-79"/>
              </a:rPr>
              <a:t>Definir los límites y criterios institucionales para llevar a cabo un Plan de movilización y generación de recursos que responda a las necesidades de la organización, manteniendo los principios escenciales de la misma, propiciando su sutentabilidad financiera.</a:t>
            </a:r>
          </a:p>
          <a:p>
            <a:pPr marL="400050" indent="-400050">
              <a:buAutoNum type="romanUcPeriod"/>
            </a:pPr>
            <a:endParaRPr lang="es-MX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400050" indent="-400050">
              <a:buAutoNum type="romanUcPeriod"/>
            </a:pPr>
            <a:r>
              <a:rPr lang="es-MX" dirty="0">
                <a:latin typeface="Gill Sans MT" panose="020B0502020104020203" pitchFamily="34" charset="0"/>
                <a:cs typeface="Gill Sans" panose="020B0502020104020203" pitchFamily="34" charset="-79"/>
              </a:rPr>
              <a:t>Llevar a cabo un ejercicio de FODA que permita a las personas participantes, identificar las principales fortalezas, debilidades, amenazas y oportunidades que tiene la organización y a su vez, esta reflexión, sirva como base para la definición del Plan.</a:t>
            </a:r>
          </a:p>
          <a:p>
            <a:endParaRPr lang="es-MX" b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r>
              <a:rPr lang="es-MX" b="1" dirty="0">
                <a:latin typeface="Gill Sans" panose="020B0502020104020203" pitchFamily="34" charset="-79"/>
                <a:cs typeface="Gill Sans" panose="020B0502020104020203" pitchFamily="34" charset="-79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83081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8E7C76A-EBC2-AB4E-8412-70B5138A4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22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500" b="1" dirty="0">
                <a:solidFill>
                  <a:srgbClr val="C00000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 ¿Qué se entiende por Movilización de Recursos? </a:t>
            </a:r>
          </a:p>
        </p:txBody>
      </p:sp>
      <p:pic>
        <p:nvPicPr>
          <p:cNvPr id="5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64E43A6-C530-D34C-947B-5EC9CA87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619" y="5678374"/>
            <a:ext cx="2285550" cy="92107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259DD1E-991A-B447-A273-BB26475F9D27}"/>
              </a:ext>
            </a:extLst>
          </p:cNvPr>
          <p:cNvSpPr txBox="1"/>
          <p:nvPr/>
        </p:nvSpPr>
        <p:spPr>
          <a:xfrm>
            <a:off x="1154430" y="2513252"/>
            <a:ext cx="94411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MX" dirty="0">
                <a:latin typeface="Gill Sans MT" panose="020B0502020104020203" pitchFamily="34" charset="0"/>
                <a:cs typeface="Gill Sans" panose="020B0502020104020203" pitchFamily="34" charset="-79"/>
              </a:rPr>
              <a:t> El término </a:t>
            </a:r>
            <a:r>
              <a:rPr lang="es-MX" b="1" i="1" dirty="0">
                <a:latin typeface="Gill Sans MT" panose="020B0502020104020203" pitchFamily="34" charset="0"/>
                <a:cs typeface="Gill Sans" panose="020B0502020104020203" pitchFamily="34" charset="-79"/>
              </a:rPr>
              <a:t>“Movilización”, </a:t>
            </a:r>
            <a:r>
              <a:rPr lang="es-MX" dirty="0">
                <a:latin typeface="Gill Sans MT" panose="020B0502020104020203" pitchFamily="34" charset="0"/>
                <a:cs typeface="Gill Sans" panose="020B0502020104020203" pitchFamily="34" charset="-79"/>
              </a:rPr>
              <a:t>considera todos aquellos recursos necesarios para llevar a cabo un Plan de movilización y generación de recursos adecuado que permita a la organización lograr su sustentabilidad en el mediano y largo plazo.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MX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MX" dirty="0">
                <a:latin typeface="Gill Sans MT" panose="020B0502020104020203" pitchFamily="34" charset="0"/>
                <a:cs typeface="Gill Sans" panose="020B0502020104020203" pitchFamily="34" charset="-79"/>
              </a:rPr>
              <a:t>Cuando se habla del término </a:t>
            </a:r>
            <a:r>
              <a:rPr lang="es-MX" b="1" i="1" dirty="0">
                <a:latin typeface="Gill Sans MT" panose="020B0502020104020203" pitchFamily="34" charset="0"/>
                <a:cs typeface="Gill Sans" panose="020B0502020104020203" pitchFamily="34" charset="-79"/>
              </a:rPr>
              <a:t>“Procuración de Fondos” </a:t>
            </a:r>
            <a:r>
              <a:rPr lang="es-MX" dirty="0">
                <a:latin typeface="Gill Sans MT" panose="020B0502020104020203" pitchFamily="34" charset="0"/>
                <a:cs typeface="Gill Sans" panose="020B0502020104020203" pitchFamily="34" charset="-79"/>
              </a:rPr>
              <a:t>suele referirse solamente a la captación de recursos económicos.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MX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MX" dirty="0">
                <a:latin typeface="Gill Sans MT" panose="020B0502020104020203" pitchFamily="34" charset="0"/>
                <a:cs typeface="Gill Sans" panose="020B0502020104020203" pitchFamily="34" charset="-79"/>
              </a:rPr>
              <a:t>El término </a:t>
            </a:r>
            <a:r>
              <a:rPr lang="es-MX" b="1" i="1" dirty="0">
                <a:latin typeface="Gill Sans MT" panose="020B0502020104020203" pitchFamily="34" charset="0"/>
                <a:cs typeface="Gill Sans" panose="020B0502020104020203" pitchFamily="34" charset="-79"/>
              </a:rPr>
              <a:t>”Movilización de recursos” </a:t>
            </a:r>
            <a:r>
              <a:rPr lang="es-MX" dirty="0">
                <a:latin typeface="Gill Sans MT" panose="020B0502020104020203" pitchFamily="34" charset="0"/>
                <a:cs typeface="Gill Sans" panose="020B0502020104020203" pitchFamily="34" charset="-79"/>
              </a:rPr>
              <a:t>contempla: recursos en especie, aliados estratégicos, recursos tecnológicos, inmuebles, etc.</a:t>
            </a:r>
          </a:p>
        </p:txBody>
      </p:sp>
    </p:spTree>
    <p:extLst>
      <p:ext uri="{BB962C8B-B14F-4D97-AF65-F5344CB8AC3E}">
        <p14:creationId xmlns:p14="http://schemas.microsoft.com/office/powerpoint/2010/main" val="2253710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F2722ED-3654-414B-B597-0FFE87EE691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500" b="1" dirty="0">
                <a:solidFill>
                  <a:srgbClr val="C0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es-MX" sz="2500" b="1" dirty="0">
                <a:solidFill>
                  <a:srgbClr val="C00000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¿Qué es lo más importante / qué es lo que más cuidamos como equipo en materia de movilización de recursos?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DD6E68A-E264-1A4B-8E75-9308444FB386}"/>
              </a:ext>
            </a:extLst>
          </p:cNvPr>
          <p:cNvSpPr txBox="1"/>
          <p:nvPr/>
        </p:nvSpPr>
        <p:spPr>
          <a:xfrm>
            <a:off x="838200" y="1990937"/>
            <a:ext cx="10515600" cy="36933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numCol="2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541B056E-682A-D14F-9502-1D0CC1D0C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1499" y="5872684"/>
            <a:ext cx="2285550" cy="92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9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F2722ED-3654-414B-B597-0FFE87EE691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000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 </a:t>
            </a:r>
            <a:r>
              <a:rPr lang="es-MX" sz="2500" b="1" dirty="0">
                <a:solidFill>
                  <a:srgbClr val="C00000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¿Cuáles son las prácticas respecto a la movilización de recursos que queremos mantener?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35AF39-0AC5-0841-AD69-AD9C3DD281D4}"/>
              </a:ext>
            </a:extLst>
          </p:cNvPr>
          <p:cNvSpPr txBox="1"/>
          <p:nvPr/>
        </p:nvSpPr>
        <p:spPr>
          <a:xfrm>
            <a:off x="838200" y="2096199"/>
            <a:ext cx="10515600" cy="36933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12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4274A95D-DC07-F947-BED8-CAC077A17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1499" y="5693034"/>
            <a:ext cx="2285550" cy="92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150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F2722ED-3654-414B-B597-0FFE87EE691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500" b="1" dirty="0">
                <a:solidFill>
                  <a:srgbClr val="C0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es-MX" sz="2500" b="1" dirty="0">
                <a:solidFill>
                  <a:srgbClr val="C00000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¿Cuáles son las prácticas que no valoramos y que consideramos negativas para la organización? Ya sea que las hagamos nosotros o alguna otra organización sobre la cual tengamos información.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35AF39-0AC5-0841-AD69-AD9C3DD281D4}"/>
              </a:ext>
            </a:extLst>
          </p:cNvPr>
          <p:cNvSpPr txBox="1"/>
          <p:nvPr/>
        </p:nvSpPr>
        <p:spPr>
          <a:xfrm>
            <a:off x="838200" y="1999715"/>
            <a:ext cx="10515600" cy="36933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12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4274A95D-DC07-F947-BED8-CAC077A17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1499" y="5693034"/>
            <a:ext cx="2285550" cy="92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32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F2722ED-3654-414B-B597-0FFE87EE691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500" b="1" dirty="0">
                <a:solidFill>
                  <a:srgbClr val="C00000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¿Cuáles son las prácticas en términos de movilizacion de recursos que queremos sumar?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DD6E68A-E264-1A4B-8E75-9308444FB386}"/>
              </a:ext>
            </a:extLst>
          </p:cNvPr>
          <p:cNvSpPr txBox="1"/>
          <p:nvPr/>
        </p:nvSpPr>
        <p:spPr>
          <a:xfrm>
            <a:off x="838200" y="1914737"/>
            <a:ext cx="10515600" cy="397031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541B056E-682A-D14F-9502-1D0CC1D0C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1499" y="5872684"/>
            <a:ext cx="2285550" cy="92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51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F2722ED-3654-414B-B597-0FFE87EE6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6"/>
            <a:ext cx="10515600" cy="13255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500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 ¿Cón qué tipo de actores nos queremos relacionar y por qué? ¿Cuáles son sus características más relevantes?</a:t>
            </a:r>
          </a:p>
        </p:txBody>
      </p:sp>
      <p:pic>
        <p:nvPicPr>
          <p:cNvPr id="12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4274A95D-DC07-F947-BED8-CAC077A17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1499" y="5693034"/>
            <a:ext cx="2285550" cy="921077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58738F0-4DAB-8A46-91EF-63E453CE1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221653"/>
              </p:ext>
            </p:extLst>
          </p:nvPr>
        </p:nvGraphicFramePr>
        <p:xfrm>
          <a:off x="1757553" y="1682701"/>
          <a:ext cx="8167914" cy="43129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037443">
                  <a:extLst>
                    <a:ext uri="{9D8B030D-6E8A-4147-A177-3AD203B41FA5}">
                      <a16:colId xmlns:a16="http://schemas.microsoft.com/office/drawing/2014/main" val="3809554961"/>
                    </a:ext>
                  </a:extLst>
                </a:gridCol>
                <a:gridCol w="6130471">
                  <a:extLst>
                    <a:ext uri="{9D8B030D-6E8A-4147-A177-3AD203B41FA5}">
                      <a16:colId xmlns:a16="http://schemas.microsoft.com/office/drawing/2014/main" val="942839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b="1" i="0" dirty="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  <a:cs typeface="Gill Sans" panose="020B0502020104020203" pitchFamily="34" charset="-79"/>
                        </a:rPr>
                        <a:t>ACTORES</a:t>
                      </a:r>
                    </a:p>
                  </a:txBody>
                  <a:tcPr>
                    <a:solidFill>
                      <a:srgbClr val="002F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i="0" dirty="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  <a:cs typeface="Gill Sans" panose="020B0502020104020203" pitchFamily="34" charset="-79"/>
                        </a:rPr>
                        <a:t>¿ POR QUÉ? / CARACTERÍSTICAS</a:t>
                      </a:r>
                    </a:p>
                  </a:txBody>
                  <a:tcPr>
                    <a:solidFill>
                      <a:srgbClr val="002F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3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0" i="0" dirty="0">
                          <a:solidFill>
                            <a:srgbClr val="C00000"/>
                          </a:solidFill>
                          <a:latin typeface="Gill Sans MT" panose="020B0502020104020203" pitchFamily="34" charset="0"/>
                          <a:cs typeface="Gill Sans" panose="020B0502020104020203" pitchFamily="34" charset="-79"/>
                        </a:rPr>
                        <a:t>Fundaciones internacionales: </a:t>
                      </a:r>
                      <a:endParaRPr lang="es-ES_tradnl" b="0" i="0" dirty="0">
                        <a:solidFill>
                          <a:srgbClr val="C00000"/>
                        </a:solidFill>
                        <a:latin typeface="Gill Sans MT" panose="020B0502020104020203" pitchFamily="34" charset="0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0" i="0" dirty="0">
                        <a:solidFill>
                          <a:srgbClr val="002F6C"/>
                        </a:solidFill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14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0" i="0" dirty="0">
                          <a:solidFill>
                            <a:srgbClr val="C00000"/>
                          </a:solidFill>
                          <a:latin typeface="Gill Sans MT" panose="020B0502020104020203" pitchFamily="34" charset="0"/>
                          <a:cs typeface="Gill Sans" panose="020B0502020104020203" pitchFamily="34" charset="-79"/>
                        </a:rPr>
                        <a:t>Actores gubernamentales: </a:t>
                      </a:r>
                      <a:endParaRPr lang="es-ES_tradnl" b="0" i="0" dirty="0">
                        <a:solidFill>
                          <a:srgbClr val="C00000"/>
                        </a:solidFill>
                        <a:latin typeface="Gill Sans MT" panose="020B0502020104020203" pitchFamily="34" charset="0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b="0" i="0" dirty="0">
                        <a:solidFill>
                          <a:srgbClr val="002F6C"/>
                        </a:solidFill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9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0" i="0" dirty="0">
                          <a:solidFill>
                            <a:srgbClr val="C00000"/>
                          </a:solidFill>
                          <a:latin typeface="Gill Sans MT" panose="020B0502020104020203" pitchFamily="34" charset="0"/>
                          <a:cs typeface="Gill Sans" panose="020B0502020104020203" pitchFamily="34" charset="-79"/>
                        </a:rPr>
                        <a:t>Sociedad civil organizada:</a:t>
                      </a:r>
                      <a:endParaRPr lang="es-ES_tradnl" b="0" i="0" dirty="0">
                        <a:solidFill>
                          <a:srgbClr val="C00000"/>
                        </a:solidFill>
                        <a:latin typeface="Gill Sans MT" panose="020B0502020104020203" pitchFamily="34" charset="0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b="0" i="0" dirty="0">
                        <a:solidFill>
                          <a:srgbClr val="002F6C"/>
                        </a:solidFill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03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0" i="0" dirty="0">
                          <a:solidFill>
                            <a:srgbClr val="C00000"/>
                          </a:solidFill>
                          <a:latin typeface="Gill Sans MT" panose="020B0502020104020203" pitchFamily="34" charset="0"/>
                          <a:cs typeface="Gill Sans" panose="020B0502020104020203" pitchFamily="34" charset="-79"/>
                        </a:rPr>
                        <a:t>Medios de comunicación: </a:t>
                      </a:r>
                      <a:endParaRPr lang="es-ES_tradnl" b="0" i="0" dirty="0">
                        <a:solidFill>
                          <a:srgbClr val="C00000"/>
                        </a:solidFill>
                        <a:latin typeface="Gill Sans MT" panose="020B0502020104020203" pitchFamily="34" charset="0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0" i="0" dirty="0">
                        <a:solidFill>
                          <a:srgbClr val="002F6C"/>
                        </a:solidFill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639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0" i="0" dirty="0">
                          <a:solidFill>
                            <a:srgbClr val="C00000"/>
                          </a:solidFill>
                          <a:latin typeface="Gill Sans MT" panose="020B0502020104020203" pitchFamily="34" charset="0"/>
                          <a:cs typeface="Gill Sans" panose="020B0502020104020203" pitchFamily="34" charset="-79"/>
                        </a:rPr>
                        <a:t>Academia: </a:t>
                      </a:r>
                      <a:endParaRPr lang="es-ES_tradnl" b="0" i="0" dirty="0">
                        <a:solidFill>
                          <a:srgbClr val="C00000"/>
                        </a:solidFill>
                        <a:latin typeface="Gill Sans MT" panose="020B0502020104020203" pitchFamily="34" charset="0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b="0" i="0" dirty="0">
                        <a:solidFill>
                          <a:schemeClr val="bg1"/>
                        </a:solidFill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01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0" i="0" dirty="0">
                          <a:solidFill>
                            <a:srgbClr val="C00000"/>
                          </a:solidFill>
                          <a:latin typeface="Gill Sans MT" panose="020B0502020104020203" pitchFamily="34" charset="0"/>
                          <a:cs typeface="Gill Sans" panose="020B0502020104020203" pitchFamily="34" charset="-79"/>
                        </a:rPr>
                        <a:t>Organismos internacionales: </a:t>
                      </a:r>
                      <a:endParaRPr lang="es-ES_tradnl" b="0" i="0" dirty="0">
                        <a:solidFill>
                          <a:srgbClr val="C00000"/>
                        </a:solidFill>
                        <a:latin typeface="Gill Sans MT" panose="020B0502020104020203" pitchFamily="34" charset="0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0" i="0" dirty="0">
                        <a:solidFill>
                          <a:srgbClr val="002F6C"/>
                        </a:solidFill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85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b="0" i="0" dirty="0">
                          <a:solidFill>
                            <a:srgbClr val="C00000"/>
                          </a:solidFill>
                          <a:latin typeface="Gill Sans MT" panose="020B0502020104020203" pitchFamily="34" charset="0"/>
                          <a:cs typeface="Gill Sans" panose="020B0502020104020203" pitchFamily="34" charset="-79"/>
                        </a:rPr>
                        <a:t>Otro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b="0" i="0" dirty="0">
                        <a:solidFill>
                          <a:srgbClr val="002F6C"/>
                        </a:solidFill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706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3444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F2722ED-3654-414B-B597-0FFE87EE691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500" b="1" dirty="0">
                <a:solidFill>
                  <a:srgbClr val="C00000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¿Con qué tipo de actores no nos queremos relacionar y porqué?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DD6E68A-E264-1A4B-8E75-9308444FB386}"/>
              </a:ext>
            </a:extLst>
          </p:cNvPr>
          <p:cNvSpPr txBox="1"/>
          <p:nvPr/>
        </p:nvSpPr>
        <p:spPr>
          <a:xfrm>
            <a:off x="838200" y="1925623"/>
            <a:ext cx="10515600" cy="397031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541B056E-682A-D14F-9502-1D0CC1D0C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1499" y="5872684"/>
            <a:ext cx="2285550" cy="92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9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BC40384-11C2-3F4A-BF2C-1E2A67D46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8020" y="1260425"/>
            <a:ext cx="8128000" cy="603063"/>
          </a:xfrm>
          <a:prstGeom prst="rect">
            <a:avLst/>
          </a:prstGeom>
          <a:solidFill>
            <a:srgbClr val="002F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MX" sz="2000" b="1" dirty="0">
                <a:solidFill>
                  <a:schemeClr val="bg1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DECÁLOGO DE LÍMITES Y CRITERIOS INSTITUCIONALES PARA LA MOVILIZACIÓN DE RECURSOS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CC289BCC-120B-3848-8159-16D2C645B968}"/>
              </a:ext>
            </a:extLst>
          </p:cNvPr>
          <p:cNvGraphicFramePr>
            <a:graphicFrameLocks noGrp="1"/>
          </p:cNvGraphicFramePr>
          <p:nvPr/>
        </p:nvGraphicFramePr>
        <p:xfrm>
          <a:off x="1938020" y="1863488"/>
          <a:ext cx="8128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923625481"/>
                    </a:ext>
                  </a:extLst>
                </a:gridCol>
                <a:gridCol w="7759700">
                  <a:extLst>
                    <a:ext uri="{9D8B030D-6E8A-4147-A177-3AD203B41FA5}">
                      <a16:colId xmlns:a16="http://schemas.microsoft.com/office/drawing/2014/main" val="217589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MX" sz="1200" dirty="0">
                        <a:latin typeface="Gill Sans MT" panose="020B0502020104020203" pitchFamily="34" charset="77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latin typeface="Gill Sans MT" panose="020B0502020104020203" pitchFamily="34" charset="77"/>
                        </a:rPr>
                        <a:t>CRITERIOS PARA LA MOVILIZACIÓN DE RECURSOS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6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1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200" dirty="0">
                        <a:latin typeface="Gill Sans MT" panose="020B0502020104020203" pitchFamily="34" charset="77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57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2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200" dirty="0">
                        <a:latin typeface="Gill Sans MT" panose="020B0502020104020203" pitchFamily="34" charset="77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89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3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200" dirty="0">
                        <a:latin typeface="Gill Sans MT" panose="020B0502020104020203" pitchFamily="34" charset="77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34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4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200" dirty="0">
                        <a:latin typeface="Gill Sans MT" panose="020B0502020104020203" pitchFamily="34" charset="77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74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5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200" dirty="0">
                        <a:latin typeface="Gill Sans MT" panose="020B0502020104020203" pitchFamily="34" charset="77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66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6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200" dirty="0">
                        <a:latin typeface="Gill Sans MT" panose="020B0502020104020203" pitchFamily="34" charset="77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12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7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200">
                        <a:latin typeface="Gill Sans MT" panose="020B0502020104020203" pitchFamily="34" charset="77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4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8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200" dirty="0">
                        <a:latin typeface="Gill Sans MT" panose="020B0502020104020203" pitchFamily="34" charset="77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82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9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200" dirty="0">
                        <a:latin typeface="Gill Sans MT" panose="020B0502020104020203" pitchFamily="34" charset="77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80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10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200" dirty="0">
                        <a:latin typeface="Gill Sans MT" panose="020B0502020104020203" pitchFamily="34" charset="77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2132"/>
                  </a:ext>
                </a:extLst>
              </a:tr>
            </a:tbl>
          </a:graphicData>
        </a:graphic>
      </p:graphicFrame>
      <p:pic>
        <p:nvPicPr>
          <p:cNvPr id="6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A4A06687-C5D2-A04C-88DC-413C3ADFD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225" y="5942164"/>
            <a:ext cx="2285550" cy="92107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30CFAB3D-F967-1F4A-AB89-26594CA7534F}"/>
              </a:ext>
            </a:extLst>
          </p:cNvPr>
          <p:cNvSpPr txBox="1">
            <a:spLocks/>
          </p:cNvSpPr>
          <p:nvPr/>
        </p:nvSpPr>
        <p:spPr>
          <a:xfrm>
            <a:off x="744220" y="166847"/>
            <a:ext cx="10515600" cy="9210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2000" b="1" dirty="0">
                <a:solidFill>
                  <a:srgbClr val="C00000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 ¿Cuáles son los principios que deseamos seguir para la definición del plan de movilización de recursos?</a:t>
            </a:r>
          </a:p>
        </p:txBody>
      </p:sp>
    </p:spTree>
    <p:extLst>
      <p:ext uri="{BB962C8B-B14F-4D97-AF65-F5344CB8AC3E}">
        <p14:creationId xmlns:p14="http://schemas.microsoft.com/office/powerpoint/2010/main" val="1391251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0" y="2315913"/>
            <a:ext cx="12192000" cy="1452107"/>
          </a:xfrm>
          <a:solidFill>
            <a:srgbClr val="002F6C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Gill Sans MT" panose="020B0502020104020203" pitchFamily="34" charset="0"/>
                <a:cs typeface="Gill Sans" panose="020B0502020104020203" pitchFamily="34" charset="-79"/>
              </a:rPr>
              <a:t>EJERCICIO FODA</a:t>
            </a:r>
            <a:br>
              <a:rPr lang="en-US" dirty="0">
                <a:latin typeface="Gill Sans" panose="020B0502020104020203" pitchFamily="34" charset="-79"/>
                <a:cs typeface="Gill Sans" panose="020B0502020104020203" pitchFamily="34" charset="-79"/>
              </a:rPr>
            </a:br>
            <a:endParaRPr lang="en-US" dirty="0">
              <a:solidFill>
                <a:srgbClr val="000000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21B3062-B58C-4248-9765-E5A282A30C0B}"/>
              </a:ext>
            </a:extLst>
          </p:cNvPr>
          <p:cNvSpPr/>
          <p:nvPr/>
        </p:nvSpPr>
        <p:spPr>
          <a:xfrm>
            <a:off x="891540" y="3806190"/>
            <a:ext cx="1017270" cy="674370"/>
          </a:xfrm>
          <a:prstGeom prst="rect">
            <a:avLst/>
          </a:prstGeom>
          <a:solidFill>
            <a:srgbClr val="BB2A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5486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F2722ED-3654-414B-B597-0FFE87EE6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45"/>
            <a:ext cx="10515600" cy="603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500" b="1" dirty="0">
                <a:solidFill>
                  <a:srgbClr val="C00000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FODA MOVILIZACIÓN DE RECURSOS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7991486-6325-4F47-9D74-3331B4DE2FB9}"/>
              </a:ext>
            </a:extLst>
          </p:cNvPr>
          <p:cNvSpPr txBox="1"/>
          <p:nvPr/>
        </p:nvSpPr>
        <p:spPr>
          <a:xfrm>
            <a:off x="1849120" y="1060738"/>
            <a:ext cx="3535680" cy="255454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lvl="0"/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E462E63-89DA-9447-86F2-7CA2BDAEBCA3}"/>
              </a:ext>
            </a:extLst>
          </p:cNvPr>
          <p:cNvSpPr txBox="1"/>
          <p:nvPr/>
        </p:nvSpPr>
        <p:spPr>
          <a:xfrm>
            <a:off x="2182660" y="743189"/>
            <a:ext cx="2868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chemeClr val="accent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FORTALEZAS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064ABEA-4B6F-8E48-92CF-35401425419D}"/>
              </a:ext>
            </a:extLst>
          </p:cNvPr>
          <p:cNvSpPr txBox="1"/>
          <p:nvPr/>
        </p:nvSpPr>
        <p:spPr>
          <a:xfrm>
            <a:off x="6229057" y="3853117"/>
            <a:ext cx="3535680" cy="25545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lvl="0"/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lvl="0"/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lvl="0"/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633C87E-4D7A-E448-8575-32D765E797E2}"/>
              </a:ext>
            </a:extLst>
          </p:cNvPr>
          <p:cNvSpPr txBox="1"/>
          <p:nvPr/>
        </p:nvSpPr>
        <p:spPr>
          <a:xfrm>
            <a:off x="6229057" y="1074618"/>
            <a:ext cx="3535680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5303340-8E6C-BF4D-A30E-06F397DE5A85}"/>
              </a:ext>
            </a:extLst>
          </p:cNvPr>
          <p:cNvSpPr txBox="1"/>
          <p:nvPr/>
        </p:nvSpPr>
        <p:spPr>
          <a:xfrm>
            <a:off x="1849120" y="3845846"/>
            <a:ext cx="3535680" cy="255454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lvl="0"/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lvl="0"/>
            <a:endParaRPr lang="es-MX" sz="1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FB96B5D-1920-6642-8678-05F8ABC68D21}"/>
              </a:ext>
            </a:extLst>
          </p:cNvPr>
          <p:cNvSpPr txBox="1"/>
          <p:nvPr/>
        </p:nvSpPr>
        <p:spPr>
          <a:xfrm>
            <a:off x="2145271" y="6407632"/>
            <a:ext cx="2868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chemeClr val="accent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DEBILIDADES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E312962-4E03-7142-A93C-4967C4916D90}"/>
              </a:ext>
            </a:extLst>
          </p:cNvPr>
          <p:cNvSpPr txBox="1"/>
          <p:nvPr/>
        </p:nvSpPr>
        <p:spPr>
          <a:xfrm>
            <a:off x="6781458" y="734830"/>
            <a:ext cx="2868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chemeClr val="accent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OPORTUNIDADES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1928958-6B61-2B47-A3E2-A65317581846}"/>
              </a:ext>
            </a:extLst>
          </p:cNvPr>
          <p:cNvSpPr txBox="1"/>
          <p:nvPr/>
        </p:nvSpPr>
        <p:spPr>
          <a:xfrm>
            <a:off x="6637258" y="6407631"/>
            <a:ext cx="2868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chemeClr val="accent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AMENAZAS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6435F29-C120-FB43-9B5F-65475B07F559}"/>
              </a:ext>
            </a:extLst>
          </p:cNvPr>
          <p:cNvSpPr txBox="1"/>
          <p:nvPr/>
        </p:nvSpPr>
        <p:spPr>
          <a:xfrm>
            <a:off x="1099593" y="1026871"/>
            <a:ext cx="461665" cy="5380760"/>
          </a:xfrm>
          <a:prstGeom prst="rect">
            <a:avLst/>
          </a:prstGeom>
          <a:solidFill>
            <a:srgbClr val="C00000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 ANÁLISIS INTERNO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8C982C2-9E21-0844-8931-585D4F1F532B}"/>
              </a:ext>
            </a:extLst>
          </p:cNvPr>
          <p:cNvSpPr txBox="1"/>
          <p:nvPr/>
        </p:nvSpPr>
        <p:spPr>
          <a:xfrm>
            <a:off x="10141199" y="1070415"/>
            <a:ext cx="461665" cy="5337216"/>
          </a:xfrm>
          <a:prstGeom prst="rect">
            <a:avLst/>
          </a:prstGeom>
          <a:solidFill>
            <a:srgbClr val="C00000"/>
          </a:solidFill>
        </p:spPr>
        <p:txBody>
          <a:bodyPr vert="vert"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ANÁLISIS EXTERNO</a:t>
            </a:r>
          </a:p>
        </p:txBody>
      </p:sp>
    </p:spTree>
    <p:extLst>
      <p:ext uri="{BB962C8B-B14F-4D97-AF65-F5344CB8AC3E}">
        <p14:creationId xmlns:p14="http://schemas.microsoft.com/office/powerpoint/2010/main" val="3689810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C4B6CAF-27B5-4D4D-B5D9-E555A9DBC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F7FAEA23-B102-8B4A-A3C7-9417CAACF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1809799"/>
            <a:ext cx="8839200" cy="3238402"/>
          </a:xfrm>
        </p:spPr>
        <p:txBody>
          <a:bodyPr>
            <a:noAutofit/>
          </a:bodyPr>
          <a:lstStyle/>
          <a:p>
            <a:pPr algn="ctr"/>
            <a:r>
              <a:rPr lang="es-MX" sz="2500" dirty="0">
                <a:latin typeface="Gill Sans MT" panose="020B0502020104020203" pitchFamily="34" charset="0"/>
              </a:rPr>
              <a:t>PAQUETE DE MOVILIZACIÓN Y GENERACIÓN DE RECURSOS</a:t>
            </a:r>
            <a:br>
              <a:rPr lang="es-MX" sz="2500" dirty="0">
                <a:latin typeface="Gill Sans MT" panose="020B0502020104020203" pitchFamily="34" charset="0"/>
              </a:rPr>
            </a:br>
            <a:r>
              <a:rPr lang="es-MX" sz="1800" dirty="0">
                <a:latin typeface="Gill Sans MT" panose="020B0502020104020203" pitchFamily="34" charset="0"/>
              </a:rPr>
              <a:t>PROGRAMA PARA LA SOCIEDAD CIVIL</a:t>
            </a:r>
            <a:br>
              <a:rPr lang="es-MX" sz="1800" dirty="0">
                <a:latin typeface="Gill Sans MT" panose="020B0502020104020203" pitchFamily="34" charset="0"/>
              </a:rPr>
            </a:br>
            <a:br>
              <a:rPr lang="es-MX" sz="1800" dirty="0">
                <a:latin typeface="Gill Sans MT" panose="020B0502020104020203" pitchFamily="34" charset="0"/>
              </a:rPr>
            </a:br>
            <a:br>
              <a:rPr lang="es-MX" sz="1800" dirty="0">
                <a:latin typeface="Gill Sans MT" panose="020B0502020104020203" pitchFamily="34" charset="0"/>
              </a:rPr>
            </a:br>
            <a:br>
              <a:rPr lang="es-MX" sz="1800" dirty="0">
                <a:latin typeface="Gill Sans MT" panose="020B0502020104020203" pitchFamily="34" charset="0"/>
              </a:rPr>
            </a:br>
            <a:r>
              <a:rPr lang="es-MX" sz="2400" b="1" dirty="0">
                <a:latin typeface="Gill Sans MT" panose="020B0502020104020203" pitchFamily="34" charset="0"/>
              </a:rPr>
              <a:t>PRESENTACIÓN MÓDULO 2.</a:t>
            </a:r>
            <a:br>
              <a:rPr lang="es-MX" sz="2500" dirty="0">
                <a:latin typeface="Gill Sans MT" panose="020B0502020104020203" pitchFamily="34" charset="0"/>
              </a:rPr>
            </a:br>
            <a:r>
              <a:rPr lang="es-MX" sz="2800" b="1" dirty="0">
                <a:latin typeface="Gill Sans MT" panose="020B0502020104020203" pitchFamily="34" charset="0"/>
              </a:rPr>
              <a:t>FUENTES DE FINANCIAMIENTO</a:t>
            </a:r>
            <a:br>
              <a:rPr lang="es-MX" sz="2800" b="1" dirty="0"/>
            </a:b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1449006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F4ADEBF-2800-8746-A790-FE9B495C05BF}"/>
              </a:ext>
            </a:extLst>
          </p:cNvPr>
          <p:cNvSpPr txBox="1"/>
          <p:nvPr/>
        </p:nvSpPr>
        <p:spPr>
          <a:xfrm>
            <a:off x="1905000" y="2133600"/>
            <a:ext cx="845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b="1" dirty="0">
                <a:solidFill>
                  <a:srgbClr val="002F6C"/>
                </a:solidFill>
                <a:latin typeface="Gill Sans MT" panose="020B0502020104020203" pitchFamily="34" charset="0"/>
              </a:rPr>
              <a:t>IDENTIFICAR</a:t>
            </a:r>
            <a:r>
              <a:rPr lang="es-ES_tradnl" dirty="0">
                <a:solidFill>
                  <a:srgbClr val="002F6C"/>
                </a:solidFill>
                <a:latin typeface="Gill Sans MT" panose="020B0502020104020203" pitchFamily="34" charset="0"/>
              </a:rPr>
              <a:t> cuáles son las fuentes de movilización de recursos más comunes que existen para las organizaciones de la sociedad civil en México. </a:t>
            </a:r>
          </a:p>
          <a:p>
            <a:pPr algn="just"/>
            <a:endParaRPr lang="es-ES_tradnl" dirty="0">
              <a:solidFill>
                <a:srgbClr val="002F6C"/>
              </a:solidFill>
              <a:latin typeface="Gill Sans MT" panose="020B0502020104020203" pitchFamily="34" charset="0"/>
            </a:endParaRPr>
          </a:p>
          <a:p>
            <a:pPr algn="r"/>
            <a:r>
              <a:rPr lang="es-ES_tradnl" b="1" dirty="0">
                <a:solidFill>
                  <a:srgbClr val="C00000"/>
                </a:solidFill>
                <a:latin typeface="Gill Sans MT" panose="020B0502020104020203" pitchFamily="34" charset="0"/>
              </a:rPr>
              <a:t>ENTENDER </a:t>
            </a:r>
            <a:r>
              <a:rPr lang="es-ES_tradnl" dirty="0">
                <a:solidFill>
                  <a:srgbClr val="002F6C"/>
                </a:solidFill>
                <a:latin typeface="Gill Sans MT" panose="020B0502020104020203" pitchFamily="34" charset="0"/>
              </a:rPr>
              <a:t>en qué consiste cada una de ellas.  </a:t>
            </a:r>
          </a:p>
          <a:p>
            <a:pPr algn="just"/>
            <a:endParaRPr lang="es-ES_tradnl" dirty="0">
              <a:solidFill>
                <a:srgbClr val="002F6C"/>
              </a:solidFill>
              <a:latin typeface="Gill Sans MT" panose="020B0502020104020203" pitchFamily="34" charset="0"/>
            </a:endParaRPr>
          </a:p>
          <a:p>
            <a:pPr algn="just"/>
            <a:r>
              <a:rPr lang="es-ES_tradnl" b="1" dirty="0">
                <a:solidFill>
                  <a:srgbClr val="002F6C"/>
                </a:solidFill>
                <a:latin typeface="Gill Sans MT" panose="020B0502020104020203" pitchFamily="34" charset="0"/>
              </a:rPr>
              <a:t>ESTABLECER</a:t>
            </a:r>
            <a:r>
              <a:rPr lang="es-ES_tradnl" dirty="0">
                <a:solidFill>
                  <a:srgbClr val="002F6C"/>
                </a:solidFill>
                <a:latin typeface="Gill Sans MT" panose="020B0502020104020203" pitchFamily="34" charset="0"/>
              </a:rPr>
              <a:t> los pros y contras de utilizarlas.</a:t>
            </a:r>
          </a:p>
          <a:p>
            <a:pPr algn="just"/>
            <a:endParaRPr lang="es-ES_tradnl" dirty="0">
              <a:solidFill>
                <a:srgbClr val="002F6C"/>
              </a:solidFill>
              <a:latin typeface="Gill Sans MT" panose="020B0502020104020203" pitchFamily="34" charset="0"/>
            </a:endParaRPr>
          </a:p>
          <a:p>
            <a:pPr algn="just"/>
            <a:endParaRPr lang="es-ES_tradnl" dirty="0">
              <a:solidFill>
                <a:srgbClr val="002F6C"/>
              </a:solidFill>
              <a:latin typeface="Gill Sans MT" panose="020B0502020104020203" pitchFamily="34" charset="0"/>
            </a:endParaRPr>
          </a:p>
          <a:p>
            <a:pPr algn="r"/>
            <a:r>
              <a:rPr lang="es-ES_tradnl" b="1" dirty="0">
                <a:solidFill>
                  <a:srgbClr val="C00000"/>
                </a:solidFill>
                <a:latin typeface="Gill Sans MT" panose="020B0502020104020203" pitchFamily="34" charset="0"/>
              </a:rPr>
              <a:t>						VISUALIZAR</a:t>
            </a:r>
            <a:r>
              <a:rPr lang="es-ES_tradnl" dirty="0">
                <a:solidFill>
                  <a:srgbClr val="002F6C"/>
                </a:solidFill>
                <a:latin typeface="Gill Sans MT" panose="020B0502020104020203" pitchFamily="34" charset="0"/>
              </a:rPr>
              <a:t> cuáles son las capacidades organizacionales que se necesitan para navegar cada una de estas fuentes de financiamiento. </a:t>
            </a:r>
          </a:p>
          <a:p>
            <a:pPr algn="just"/>
            <a:endParaRPr lang="es-ES_tradnl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OBJETIVOS DE LA SESIONES DE FUENTES DE FINANCIMIENTO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5874789"/>
            <a:ext cx="1676400" cy="67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885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9BB162E2-7670-B946-93A5-F0B2A0A9F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143001"/>
            <a:ext cx="7772400" cy="2293389"/>
          </a:xfrm>
        </p:spPr>
        <p:txBody>
          <a:bodyPr>
            <a:normAutofit/>
          </a:bodyPr>
          <a:lstStyle/>
          <a:p>
            <a:pPr algn="just"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MX" sz="1400" dirty="0">
                <a:latin typeface="Gill Sans MT" panose="020B0502020104020203" pitchFamily="34" charset="0"/>
              </a:rPr>
              <a:t>Para este paquetes, se eligieron conceptos que no solo incluyen la consecución de donativos (movilización), sino también de otro tipo de ingresos que surgen a partir de la propia OSC (generación).</a:t>
            </a:r>
          </a:p>
          <a:p>
            <a:pPr algn="just"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MX" sz="1400" dirty="0">
                <a:latin typeface="Gill Sans MT" panose="020B0502020104020203" pitchFamily="34" charset="0"/>
              </a:rPr>
              <a:t>Un adecuado plan de movilización y generación de recursos integra diferentes estrategias para no depender de una sola fuente de recursos, lo que permite disminuir el riesgo a las variaciones naturales de parte de las personas o entidades financiadoras.</a:t>
            </a:r>
          </a:p>
          <a:p>
            <a:pPr algn="just"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</a:pPr>
            <a:r>
              <a:rPr lang="es-MX" sz="1400" dirty="0">
                <a:latin typeface="Gill Sans MT" panose="020B0502020104020203" pitchFamily="34" charset="0"/>
              </a:rPr>
              <a:t>El objetivo del llevar a cabo un Plan de movilizacion es sustentar, profundizar, mejorar y desarrollar las estrategias de acción y, por lo tanto, resultados de la organización en el plano social, así como coadyuvar al desarrollo y sustentabilidad institucional.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MOVILIZACIÓN Y GENERACIÓN DE RECURSOS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5874789"/>
            <a:ext cx="1676400" cy="6755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31B931F-B0C1-944E-9CFA-B4571711F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179" y="3751974"/>
            <a:ext cx="3555642" cy="229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01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5874789"/>
            <a:ext cx="1676400" cy="675590"/>
          </a:xfrm>
          <a:prstGeom prst="rect">
            <a:avLst/>
          </a:prstGeom>
        </p:spPr>
      </p:pic>
      <p:graphicFrame>
        <p:nvGraphicFramePr>
          <p:cNvPr id="7" name="Diagram 5">
            <a:extLst>
              <a:ext uri="{FF2B5EF4-FFF2-40B4-BE49-F238E27FC236}">
                <a16:creationId xmlns:a16="http://schemas.microsoft.com/office/drawing/2014/main" id="{537BF4A0-83C7-004D-81BF-88502122CD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1302624"/>
              </p:ext>
            </p:extLst>
          </p:nvPr>
        </p:nvGraphicFramePr>
        <p:xfrm>
          <a:off x="2556182" y="1135382"/>
          <a:ext cx="7117384" cy="5219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0934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PROCESO DE RECAUDACIÓN DE FONDOS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5874789"/>
            <a:ext cx="1676400" cy="675590"/>
          </a:xfrm>
          <a:prstGeom prst="rect">
            <a:avLst/>
          </a:prstGeom>
        </p:spPr>
      </p:pic>
      <p:graphicFrame>
        <p:nvGraphicFramePr>
          <p:cNvPr id="7" name="Diagram 1">
            <a:extLst>
              <a:ext uri="{FF2B5EF4-FFF2-40B4-BE49-F238E27FC236}">
                <a16:creationId xmlns:a16="http://schemas.microsoft.com/office/drawing/2014/main" id="{BC476669-80EE-D041-8C8A-22375D3732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9561713"/>
              </p:ext>
            </p:extLst>
          </p:nvPr>
        </p:nvGraphicFramePr>
        <p:xfrm>
          <a:off x="2254029" y="1226677"/>
          <a:ext cx="7708553" cy="5139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05838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CONCEPTOS DE SUSTENTABILIDAD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5874789"/>
            <a:ext cx="1676400" cy="67559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C6F0C76-18B1-D941-A63A-D88EAFD59E23}"/>
              </a:ext>
            </a:extLst>
          </p:cNvPr>
          <p:cNvSpPr txBox="1"/>
          <p:nvPr/>
        </p:nvSpPr>
        <p:spPr>
          <a:xfrm>
            <a:off x="2514600" y="1426178"/>
            <a:ext cx="3200400" cy="489364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002F6C"/>
                </a:solidFill>
                <a:latin typeface="Gill Sans MT" panose="020B0502020104020203" pitchFamily="34" charset="0"/>
              </a:rPr>
              <a:t>SUSTENTABILIDAD FINANCIERA</a:t>
            </a:r>
          </a:p>
          <a:p>
            <a:pPr algn="ctr"/>
            <a:endParaRPr lang="es-MX" b="1" dirty="0">
              <a:solidFill>
                <a:srgbClr val="635C5B"/>
              </a:solidFill>
              <a:latin typeface="Gill Sans MT" panose="020B0502020104020203" pitchFamily="34" charset="0"/>
            </a:endParaRPr>
          </a:p>
          <a:p>
            <a:pPr algn="ctr"/>
            <a:r>
              <a:rPr lang="es-MX" b="1" dirty="0">
                <a:solidFill>
                  <a:srgbClr val="635C5B"/>
                </a:solidFill>
                <a:latin typeface="Gill Sans MT" panose="020B0502020104020203" pitchFamily="34" charset="0"/>
              </a:rPr>
              <a:t>“Habilidad para mantener </a:t>
            </a:r>
            <a:r>
              <a:rPr lang="es-MX" b="1" dirty="0">
                <a:solidFill>
                  <a:schemeClr val="accent6">
                    <a:lumMod val="50000"/>
                  </a:schemeClr>
                </a:solidFill>
                <a:latin typeface="Gill Sans MT" panose="020B0502020104020203" pitchFamily="34" charset="0"/>
              </a:rPr>
              <a:t>capacidad financiera </a:t>
            </a:r>
            <a:r>
              <a:rPr lang="es-MX" b="1" dirty="0">
                <a:solidFill>
                  <a:srgbClr val="635C5B"/>
                </a:solidFill>
                <a:latin typeface="Gill Sans MT" panose="020B0502020104020203" pitchFamily="34" charset="0"/>
              </a:rPr>
              <a:t>con el tiempo”.</a:t>
            </a:r>
          </a:p>
          <a:p>
            <a:pPr algn="ctr"/>
            <a:endParaRPr lang="es-MX" sz="1400" dirty="0">
              <a:solidFill>
                <a:srgbClr val="635C5B"/>
              </a:solidFill>
              <a:latin typeface="Gill Sans MT" panose="020B0502020104020203" pitchFamily="34" charset="0"/>
            </a:endParaRPr>
          </a:p>
          <a:p>
            <a:pPr algn="r"/>
            <a:r>
              <a:rPr lang="es-MX" sz="1000" dirty="0">
                <a:solidFill>
                  <a:srgbClr val="635C5B"/>
                </a:solidFill>
                <a:latin typeface="Gill Sans MT" panose="020B0502020104020203" pitchFamily="34" charset="0"/>
              </a:rPr>
              <a:t>(Padilla, </a:t>
            </a:r>
            <a:r>
              <a:rPr lang="es-MX" sz="1000" dirty="0" err="1">
                <a:solidFill>
                  <a:srgbClr val="635C5B"/>
                </a:solidFill>
                <a:latin typeface="Gill Sans MT" panose="020B0502020104020203" pitchFamily="34" charset="0"/>
              </a:rPr>
              <a:t>Staplefoote</a:t>
            </a:r>
            <a:r>
              <a:rPr lang="es-MX" sz="1000" dirty="0">
                <a:solidFill>
                  <a:srgbClr val="635C5B"/>
                </a:solidFill>
                <a:latin typeface="Gill Sans MT" panose="020B0502020104020203" pitchFamily="34" charset="0"/>
              </a:rPr>
              <a:t> and Gonzalez 2012).</a:t>
            </a:r>
            <a:endParaRPr lang="es-MX" dirty="0">
              <a:latin typeface="Gill Sans MT" panose="020B0502020104020203" pitchFamily="34" charset="0"/>
            </a:endParaRPr>
          </a:p>
          <a:p>
            <a:pPr algn="just"/>
            <a:endParaRPr lang="es-MX" dirty="0">
              <a:latin typeface="Gill Sans MT" panose="020B0502020104020203" pitchFamily="34" charset="0"/>
            </a:endParaRPr>
          </a:p>
          <a:p>
            <a:r>
              <a:rPr lang="es-MX" dirty="0">
                <a:solidFill>
                  <a:schemeClr val="accent6">
                    <a:lumMod val="50000"/>
                  </a:schemeClr>
                </a:solidFill>
                <a:latin typeface="Gill Sans MT" panose="020B0502020104020203" pitchFamily="34" charset="0"/>
              </a:rPr>
              <a:t>Por</a:t>
            </a:r>
            <a:r>
              <a:rPr lang="es-MX" dirty="0">
                <a:latin typeface="Gill Sans MT" panose="020B0502020104020203" pitchFamily="34" charset="0"/>
              </a:rPr>
              <a:t> </a:t>
            </a:r>
            <a:r>
              <a:rPr lang="es-MX" dirty="0">
                <a:solidFill>
                  <a:srgbClr val="C00000"/>
                </a:solidFill>
                <a:latin typeface="Gill Sans MT" panose="020B0502020104020203" pitchFamily="34" charset="0"/>
              </a:rPr>
              <a:t>capacidad financiera </a:t>
            </a:r>
            <a:r>
              <a:rPr lang="es-MX" dirty="0">
                <a:solidFill>
                  <a:schemeClr val="accent6">
                    <a:lumMod val="50000"/>
                  </a:schemeClr>
                </a:solidFill>
                <a:latin typeface="Gill Sans MT" panose="020B0502020104020203" pitchFamily="34" charset="0"/>
              </a:rPr>
              <a:t>se entiende</a:t>
            </a:r>
            <a:r>
              <a:rPr lang="es-MX" dirty="0">
                <a:latin typeface="Gill Sans MT" panose="020B0502020104020203" pitchFamily="34" charset="0"/>
              </a:rPr>
              <a:t>, </a:t>
            </a:r>
            <a:r>
              <a:rPr lang="es-MX" dirty="0">
                <a:solidFill>
                  <a:srgbClr val="C00000"/>
                </a:solidFill>
                <a:latin typeface="Gill Sans MT" panose="020B0502020104020203" pitchFamily="34" charset="0"/>
              </a:rPr>
              <a:t>tener los recursos </a:t>
            </a:r>
            <a:r>
              <a:rPr lang="es-MX" dirty="0">
                <a:solidFill>
                  <a:schemeClr val="accent6">
                    <a:lumMod val="50000"/>
                  </a:schemeClr>
                </a:solidFill>
                <a:latin typeface="Gill Sans MT" panose="020B0502020104020203" pitchFamily="34" charset="0"/>
              </a:rPr>
              <a:t>que permiten a la organización </a:t>
            </a:r>
            <a:r>
              <a:rPr lang="es-MX" dirty="0">
                <a:solidFill>
                  <a:srgbClr val="C00000"/>
                </a:solidFill>
                <a:latin typeface="Gill Sans MT" panose="020B0502020104020203" pitchFamily="34" charset="0"/>
              </a:rPr>
              <a:t>aprovechar las oportunidades </a:t>
            </a:r>
            <a:r>
              <a:rPr lang="es-MX" dirty="0">
                <a:solidFill>
                  <a:schemeClr val="accent6">
                    <a:lumMod val="50000"/>
                  </a:schemeClr>
                </a:solidFill>
                <a:latin typeface="Gill Sans MT" panose="020B0502020104020203" pitchFamily="34" charset="0"/>
              </a:rPr>
              <a:t>y actuar acorde, incluso en medio de circunstancias adversas e inesperadas</a:t>
            </a:r>
            <a:r>
              <a:rPr lang="es-MX" dirty="0">
                <a:latin typeface="Gill Sans MT" panose="020B0502020104020203" pitchFamily="34" charset="0"/>
              </a:rPr>
              <a:t>, </a:t>
            </a:r>
            <a:r>
              <a:rPr lang="es-MX" dirty="0">
                <a:solidFill>
                  <a:srgbClr val="C00000"/>
                </a:solidFill>
                <a:latin typeface="Gill Sans MT" panose="020B0502020104020203" pitchFamily="34" charset="0"/>
              </a:rPr>
              <a:t>manteniendo el ritmo de las operaciones de la organización.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E4D7A73-4268-8942-BF2C-672DCAF0DD50}"/>
              </a:ext>
            </a:extLst>
          </p:cNvPr>
          <p:cNvSpPr/>
          <p:nvPr/>
        </p:nvSpPr>
        <p:spPr>
          <a:xfrm>
            <a:off x="6705601" y="1755381"/>
            <a:ext cx="2880691" cy="3847207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rgbClr val="002F6C"/>
                </a:solidFill>
                <a:latin typeface="Gill Sans MT" panose="020B0502020104020203" pitchFamily="34" charset="0"/>
              </a:rPr>
              <a:t>SUSTENTABILIDAD ORGANIZACIONAL</a:t>
            </a:r>
          </a:p>
          <a:p>
            <a:endParaRPr lang="es-MX" dirty="0">
              <a:solidFill>
                <a:schemeClr val="accent6">
                  <a:lumMod val="50000"/>
                </a:schemeClr>
              </a:solidFill>
              <a:latin typeface="Gill Sans MT" panose="020B0502020104020203" pitchFamily="34" charset="0"/>
              <a:ea typeface="Calibri" panose="020F0502020204030204" pitchFamily="34" charset="0"/>
              <a:cs typeface="Gill Sans Std" panose="020B0502020104020203" pitchFamily="34" charset="-79"/>
            </a:endParaRPr>
          </a:p>
          <a:p>
            <a:endParaRPr lang="es-MX" dirty="0">
              <a:solidFill>
                <a:schemeClr val="accent6">
                  <a:lumMod val="50000"/>
                </a:schemeClr>
              </a:solidFill>
              <a:latin typeface="Gill Sans MT" panose="020B0502020104020203" pitchFamily="34" charset="0"/>
              <a:ea typeface="Calibri" panose="020F0502020204030204" pitchFamily="34" charset="0"/>
              <a:cs typeface="Gill Sans Std" panose="020B0502020104020203" pitchFamily="34" charset="-79"/>
            </a:endParaRPr>
          </a:p>
          <a:p>
            <a:r>
              <a:rPr lang="es-MX" dirty="0">
                <a:solidFill>
                  <a:schemeClr val="accent6">
                    <a:lumMod val="50000"/>
                  </a:schemeClr>
                </a:solidFill>
                <a:latin typeface="Gill Sans MT" panose="020B0502020104020203" pitchFamily="34" charset="0"/>
                <a:ea typeface="Calibri" panose="020F0502020204030204" pitchFamily="34" charset="0"/>
                <a:cs typeface="Gill Sans Std" panose="020B0502020104020203" pitchFamily="34" charset="-79"/>
              </a:rPr>
              <a:t>Realizar i</a:t>
            </a:r>
            <a:r>
              <a:rPr lang="es-MX" dirty="0">
                <a:solidFill>
                  <a:srgbClr val="C00000"/>
                </a:solidFill>
                <a:latin typeface="Gill Sans MT" panose="020B0502020104020203" pitchFamily="34" charset="0"/>
                <a:ea typeface="Calibri" panose="020F0502020204030204" pitchFamily="34" charset="0"/>
                <a:cs typeface="Gill Sans Std" panose="020B0502020104020203" pitchFamily="34" charset="-79"/>
              </a:rPr>
              <a:t>nversiones</a:t>
            </a:r>
            <a:r>
              <a:rPr lang="es-MX" dirty="0">
                <a:solidFill>
                  <a:schemeClr val="accent6">
                    <a:lumMod val="50000"/>
                  </a:schemeClr>
                </a:solidFill>
                <a:latin typeface="Gill Sans MT" panose="020B0502020104020203" pitchFamily="34" charset="0"/>
                <a:ea typeface="Calibri" panose="020F0502020204030204" pitchFamily="34" charset="0"/>
                <a:cs typeface="Gill Sans Std" panose="020B0502020104020203" pitchFamily="34" charset="-79"/>
              </a:rPr>
              <a:t> que incrementen </a:t>
            </a:r>
            <a:r>
              <a:rPr lang="es-MX" dirty="0">
                <a:solidFill>
                  <a:srgbClr val="C00000"/>
                </a:solidFill>
                <a:latin typeface="Gill Sans MT" panose="020B0502020104020203" pitchFamily="34" charset="0"/>
                <a:ea typeface="Calibri" panose="020F0502020204030204" pitchFamily="34" charset="0"/>
                <a:cs typeface="Gill Sans Std" panose="020B0502020104020203" pitchFamily="34" charset="-79"/>
              </a:rPr>
              <a:t>las capacidades y alcance de la OSC,</a:t>
            </a:r>
            <a:r>
              <a:rPr lang="es-MX" dirty="0">
                <a:solidFill>
                  <a:schemeClr val="accent6">
                    <a:lumMod val="50000"/>
                  </a:schemeClr>
                </a:solidFill>
                <a:latin typeface="Gill Sans MT" panose="020B0502020104020203" pitchFamily="34" charset="0"/>
                <a:ea typeface="Calibri" panose="020F0502020204030204" pitchFamily="34" charset="0"/>
                <a:cs typeface="Gill Sans Std" panose="020B0502020104020203" pitchFamily="34" charset="-79"/>
              </a:rPr>
              <a:t> especialmente sus alternativas de movilizar o generar recursos financieros y mantener los servicios y actividades en el tiempo.</a:t>
            </a:r>
          </a:p>
          <a:p>
            <a:endParaRPr lang="es-MX" sz="2800" dirty="0">
              <a:solidFill>
                <a:schemeClr val="accent6">
                  <a:lumMod val="50000"/>
                </a:schemeClr>
              </a:solidFill>
              <a:latin typeface="Gill Sans Std" panose="020B0502020104020203" pitchFamily="34" charset="-79"/>
              <a:ea typeface="Calibri" panose="020F0502020204030204" pitchFamily="34" charset="0"/>
              <a:cs typeface="Gill Sans Std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47432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CAPACIDADES PARA LA SUTENTABILIDAD INSTITUCIONAL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5874789"/>
            <a:ext cx="1676400" cy="67559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C774FA9-2356-6340-A205-D676105A66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0840426"/>
              </p:ext>
            </p:extLst>
          </p:nvPr>
        </p:nvGraphicFramePr>
        <p:xfrm>
          <a:off x="2294768" y="1981201"/>
          <a:ext cx="7602465" cy="3637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35547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2"/>
            <a:ext cx="8839200" cy="3343758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</a:p>
          <a:p>
            <a:pPr algn="ctr"/>
            <a:r>
              <a:rPr lang="es-MX" b="1" dirty="0">
                <a:solidFill>
                  <a:schemeClr val="bg2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- VENTA DE BIENES Y SERVICIOS -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5943600"/>
            <a:ext cx="1676400" cy="675590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9F2BDADB-8087-A347-BAF2-1A31C6E7E486}"/>
              </a:ext>
            </a:extLst>
          </p:cNvPr>
          <p:cNvSpPr txBox="1"/>
          <p:nvPr/>
        </p:nvSpPr>
        <p:spPr>
          <a:xfrm>
            <a:off x="1752600" y="3523834"/>
            <a:ext cx="834418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La venta de bienes y servicios se refiere a la capacidad de la organización de generar ingresos que no provengan de fuentes externas, sino que surjan de la propia organización.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La organización puede diseñar y vender servicios tales como: capacitaciones,  talleres, asesorías, diseño de diagnósticos, consultorías, etc.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También puede vender productos diseñados y producidos por  las y los miembros del equipo, aliados o beneficiarios.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Los productos con causa entran en la definición de bienes y servicios.</a:t>
            </a:r>
            <a:endParaRPr lang="es-ES_tradnl" sz="1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117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F4ADEBF-2800-8746-A790-FE9B495C05BF}"/>
              </a:ext>
            </a:extLst>
          </p:cNvPr>
          <p:cNvSpPr txBox="1"/>
          <p:nvPr/>
        </p:nvSpPr>
        <p:spPr>
          <a:xfrm>
            <a:off x="1981200" y="1449637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dirty="0">
                <a:solidFill>
                  <a:srgbClr val="002F6C"/>
                </a:solidFill>
              </a:rPr>
            </a:br>
            <a:r>
              <a:rPr lang="en-US" dirty="0">
                <a:solidFill>
                  <a:srgbClr val="002F6C"/>
                </a:solidFill>
              </a:rPr>
              <a:t> </a:t>
            </a:r>
            <a:br>
              <a:rPr lang="en-US" dirty="0">
                <a:solidFill>
                  <a:srgbClr val="002F6C"/>
                </a:solidFill>
              </a:rPr>
            </a:br>
            <a:endParaRPr lang="es-MX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4"/>
            <a:ext cx="8839200" cy="5401157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highlight>
                  <a:srgbClr val="002F6C"/>
                </a:highlight>
                <a:latin typeface="Gill Sans MT" panose="020B0502020104020203" pitchFamily="34" charset="0"/>
              </a:rPr>
              <a:t>VIDEO: </a:t>
            </a:r>
            <a:endParaRPr lang="es-MX" sz="2400" b="1" dirty="0"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endParaRPr lang="es-MX" sz="2000" b="1" dirty="0"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endParaRPr lang="es-MX" sz="2000" b="1" dirty="0"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r>
              <a:rPr lang="es-MX" dirty="0" err="1">
                <a:highlight>
                  <a:srgbClr val="002F6C"/>
                </a:highlight>
                <a:latin typeface="Gill Sans MT" panose="020B0502020104020203" pitchFamily="34" charset="0"/>
              </a:rPr>
              <a:t>Ipoderac</a:t>
            </a:r>
            <a:r>
              <a:rPr lang="es-MX" dirty="0">
                <a:highlight>
                  <a:srgbClr val="002F6C"/>
                </a:highlight>
                <a:latin typeface="Gill Sans MT" panose="020B0502020104020203" pitchFamily="34" charset="0"/>
              </a:rPr>
              <a:t> (2015) </a:t>
            </a:r>
            <a:r>
              <a:rPr lang="es-MX" u="sng" dirty="0">
                <a:highlight>
                  <a:srgbClr val="002F6C"/>
                </a:highlight>
                <a:latin typeface="Gill Sans MT" panose="020B0502020104020203" pitchFamily="34" charset="0"/>
              </a:rPr>
              <a:t>Modelo de </a:t>
            </a:r>
            <a:r>
              <a:rPr lang="es-MX" u="sng" dirty="0" err="1">
                <a:highlight>
                  <a:srgbClr val="002F6C"/>
                </a:highlight>
                <a:latin typeface="Gill Sans MT" panose="020B0502020104020203" pitchFamily="34" charset="0"/>
              </a:rPr>
              <a:t>autosustentabilidad</a:t>
            </a:r>
            <a:r>
              <a:rPr lang="es-MX" dirty="0">
                <a:highlight>
                  <a:srgbClr val="002F6C"/>
                </a:highlight>
                <a:latin typeface="Gill Sans MT" panose="020B0502020104020203" pitchFamily="34" charset="0"/>
              </a:rPr>
              <a:t> Instituto Poblano de Readaptación, A. C. Puebla </a:t>
            </a:r>
            <a:r>
              <a:rPr lang="es-MX" u="sng" dirty="0">
                <a:solidFill>
                  <a:schemeClr val="bg1">
                    <a:lumMod val="75000"/>
                  </a:schemeClr>
                </a:solidFill>
                <a:highlight>
                  <a:srgbClr val="002F6C"/>
                </a:highlight>
                <a:latin typeface="Gill Sans MT" panose="020B05020201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https://www.youtube.com/watch?v=02CTpDCjbDg</a:t>
            </a:r>
            <a:endParaRPr lang="es-MX" dirty="0">
              <a:solidFill>
                <a:schemeClr val="bg1">
                  <a:lumMod val="75000"/>
                </a:schemeClr>
              </a:solidFill>
              <a:highlight>
                <a:srgbClr val="002F6C"/>
              </a:highlight>
              <a:latin typeface="Gill Sans MT" panose="020B0502020104020203" pitchFamily="34" charset="0"/>
            </a:endParaRPr>
          </a:p>
          <a:p>
            <a:pPr algn="ctr"/>
            <a:endParaRPr lang="es-MX" dirty="0">
              <a:highlight>
                <a:srgbClr val="002F6C"/>
              </a:highlight>
              <a:latin typeface="Gill Sans MT" panose="020B0502020104020203" pitchFamily="34" charset="0"/>
            </a:endParaRPr>
          </a:p>
          <a:p>
            <a:pPr algn="ctr"/>
            <a:endParaRPr lang="es-MX" dirty="0">
              <a:highlight>
                <a:srgbClr val="002F6C"/>
              </a:highlight>
            </a:endParaRPr>
          </a:p>
          <a:p>
            <a:pPr algn="ctr"/>
            <a:endParaRPr lang="es-MX" dirty="0">
              <a:highlight>
                <a:srgbClr val="002F6C"/>
              </a:highlight>
            </a:endParaRP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5845344"/>
            <a:ext cx="1676400" cy="67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58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DISEÑO DE OBJETIVOS Y ESTRATEGIAS PARA VENTA DE BIENES Y SERVICIOS</a:t>
            </a:r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6081442"/>
            <a:ext cx="1371600" cy="552755"/>
          </a:xfrm>
          <a:prstGeom prst="rect">
            <a:avLst/>
          </a:prstGeom>
        </p:spPr>
      </p:pic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CF2B398E-AC21-5F4D-A433-7994DD3EE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299759"/>
              </p:ext>
            </p:extLst>
          </p:nvPr>
        </p:nvGraphicFramePr>
        <p:xfrm>
          <a:off x="1331649" y="1066800"/>
          <a:ext cx="9499107" cy="4992914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4775354">
                  <a:extLst>
                    <a:ext uri="{9D8B030D-6E8A-4147-A177-3AD203B41FA5}">
                      <a16:colId xmlns:a16="http://schemas.microsoft.com/office/drawing/2014/main" val="1864822491"/>
                    </a:ext>
                  </a:extLst>
                </a:gridCol>
                <a:gridCol w="4723753">
                  <a:extLst>
                    <a:ext uri="{9D8B030D-6E8A-4147-A177-3AD203B41FA5}">
                      <a16:colId xmlns:a16="http://schemas.microsoft.com/office/drawing/2014/main" val="489131746"/>
                    </a:ext>
                  </a:extLst>
                </a:gridCol>
              </a:tblGrid>
              <a:tr h="8955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Gill Sans MT" panose="020B0502020104020203" pitchFamily="34" charset="0"/>
                        </a:rPr>
                        <a:t>Elementos para el diseño de objetivos</a:t>
                      </a:r>
                      <a:endParaRPr lang="es-MX" sz="1600" b="1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6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Gill Sans MT" panose="020B0502020104020203" pitchFamily="34" charset="0"/>
                        </a:rPr>
                        <a:t>Estrategias como guías de acción generales</a:t>
                      </a:r>
                      <a:endParaRPr lang="es-MX" sz="1600" b="1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251934"/>
                  </a:ext>
                </a:extLst>
              </a:tr>
              <a:tr h="106727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MX" sz="1600" dirty="0">
                          <a:effectLst/>
                          <a:latin typeface="Gill Sans MT" panose="020B0502020104020203" pitchFamily="34" charset="0"/>
                        </a:rPr>
                        <a:t>Análisis de mercado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Gill Sans MT" panose="020B0502020104020203" pitchFamily="34" charset="0"/>
                        </a:rPr>
                        <a:t>¿Qué requerimos saber de la  demanda en nuestro ámbito? ¿Cómo es la demanda en nuestro ámbito?</a:t>
                      </a:r>
                      <a:endParaRPr lang="es-MX" sz="16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Gill Sans MT" panose="020B0502020104020203" pitchFamily="34" charset="0"/>
                        </a:rPr>
                        <a:t>Investigación de los productos y servicios que se requieren en nuestro ámbito.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383528"/>
                  </a:ext>
                </a:extLst>
              </a:tr>
              <a:tr h="1067272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1600" dirty="0">
                          <a:effectLst/>
                          <a:latin typeface="Gill Sans MT" panose="020B0502020104020203" pitchFamily="34" charset="0"/>
                        </a:rPr>
                        <a:t>2. Producción o servicios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Gill Sans MT" panose="020B0502020104020203" pitchFamily="34" charset="0"/>
                        </a:rPr>
                        <a:t>¿Qué producto o servicio debemos generar de acuerdo a esa demanda?</a:t>
                      </a:r>
                      <a:endParaRPr lang="es-MX" sz="16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Gill Sans MT" panose="020B0502020104020203" pitchFamily="34" charset="0"/>
                        </a:rPr>
                        <a:t>Capacidades de producción u oferta de servicios que necesita generar la organización.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617828"/>
                  </a:ext>
                </a:extLst>
              </a:tr>
              <a:tr h="1067272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1600">
                          <a:effectLst/>
                          <a:latin typeface="Gill Sans MT" panose="020B0502020104020203" pitchFamily="34" charset="0"/>
                        </a:rPr>
                        <a:t>3. Distribución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  <a:latin typeface="Gill Sans MT" panose="020B0502020104020203" pitchFamily="34" charset="0"/>
                        </a:rPr>
                        <a:t>¿Cómo podemos poner a disposición el producto o servicio? </a:t>
                      </a:r>
                      <a:endParaRPr lang="es-MX" sz="16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Gill Sans MT" panose="020B0502020104020203" pitchFamily="34" charset="0"/>
                        </a:rPr>
                        <a:t>Capacidades de distribución o prestación de servicios a desarrollar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38126"/>
                  </a:ext>
                </a:extLst>
              </a:tr>
              <a:tr h="89554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1600">
                          <a:effectLst/>
                          <a:latin typeface="Gill Sans MT" panose="020B0502020104020203" pitchFamily="34" charset="0"/>
                        </a:rPr>
                        <a:t>4. Comercialización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>
                          <a:effectLst/>
                          <a:latin typeface="Gill Sans MT" panose="020B0502020104020203" pitchFamily="34" charset="0"/>
                        </a:rPr>
                        <a:t>¿Qué capacidades tenemos que desarrollar para vender?</a:t>
                      </a:r>
                      <a:endParaRPr lang="es-MX" sz="16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Gill Sans MT" panose="020B0502020104020203" pitchFamily="34" charset="0"/>
                        </a:rPr>
                        <a:t>Capacidades de difusión y comercialización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817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7981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DISEÑO DE OBJETIVOS Y ESTRATEGIAS PARA VENTA DE BIENES Y SERVICIOS</a:t>
            </a:r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D0326F1-3FA0-FF42-A249-B9918441F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090715"/>
              </p:ext>
            </p:extLst>
          </p:nvPr>
        </p:nvGraphicFramePr>
        <p:xfrm>
          <a:off x="2076450" y="1390161"/>
          <a:ext cx="8039100" cy="4375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031">
                  <a:extLst>
                    <a:ext uri="{9D8B030D-6E8A-4147-A177-3AD203B41FA5}">
                      <a16:colId xmlns:a16="http://schemas.microsoft.com/office/drawing/2014/main" val="1824775660"/>
                    </a:ext>
                  </a:extLst>
                </a:gridCol>
                <a:gridCol w="1840728">
                  <a:extLst>
                    <a:ext uri="{9D8B030D-6E8A-4147-A177-3AD203B41FA5}">
                      <a16:colId xmlns:a16="http://schemas.microsoft.com/office/drawing/2014/main" val="1983255243"/>
                    </a:ext>
                  </a:extLst>
                </a:gridCol>
                <a:gridCol w="1964160">
                  <a:extLst>
                    <a:ext uri="{9D8B030D-6E8A-4147-A177-3AD203B41FA5}">
                      <a16:colId xmlns:a16="http://schemas.microsoft.com/office/drawing/2014/main" val="1279294467"/>
                    </a:ext>
                  </a:extLst>
                </a:gridCol>
                <a:gridCol w="2506181">
                  <a:extLst>
                    <a:ext uri="{9D8B030D-6E8A-4147-A177-3AD203B41FA5}">
                      <a16:colId xmlns:a16="http://schemas.microsoft.com/office/drawing/2014/main" val="1077333737"/>
                    </a:ext>
                  </a:extLst>
                </a:gridCol>
              </a:tblGrid>
              <a:tr h="775360">
                <a:tc>
                  <a:txBody>
                    <a:bodyPr/>
                    <a:lstStyle/>
                    <a:p>
                      <a:pPr algn="ctr"/>
                      <a:r>
                        <a:rPr lang="es-ES_tradnl" sz="2200" dirty="0">
                          <a:latin typeface="Gill Sans MT" panose="020B0502020104020203" pitchFamily="34" charset="0"/>
                        </a:rPr>
                        <a:t>Mercado</a:t>
                      </a:r>
                    </a:p>
                  </a:txBody>
                  <a:tcPr marL="110766" marR="110766" marT="55383" marB="55383">
                    <a:solidFill>
                      <a:srgbClr val="002F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200" dirty="0">
                          <a:latin typeface="Gill Sans MT" panose="020B0502020104020203" pitchFamily="34" charset="0"/>
                        </a:rPr>
                        <a:t>Servicio / Producto</a:t>
                      </a:r>
                    </a:p>
                  </a:txBody>
                  <a:tcPr marL="110766" marR="110766" marT="55383" marB="55383">
                    <a:solidFill>
                      <a:srgbClr val="002F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200" dirty="0">
                          <a:latin typeface="Gill Sans MT" panose="020B0502020104020203" pitchFamily="34" charset="0"/>
                        </a:rPr>
                        <a:t>Canal de distribución</a:t>
                      </a:r>
                    </a:p>
                  </a:txBody>
                  <a:tcPr marL="110766" marR="110766" marT="55383" marB="55383">
                    <a:solidFill>
                      <a:srgbClr val="002F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200" dirty="0">
                          <a:latin typeface="Gill Sans MT" panose="020B0502020104020203" pitchFamily="34" charset="0"/>
                        </a:rPr>
                        <a:t>Capacidades de comercialización</a:t>
                      </a:r>
                    </a:p>
                  </a:txBody>
                  <a:tcPr marL="110766" marR="110766" marT="55383" marB="55383">
                    <a:solidFill>
                      <a:srgbClr val="002F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944827"/>
                  </a:ext>
                </a:extLst>
              </a:tr>
              <a:tr h="449216"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837145"/>
                  </a:ext>
                </a:extLst>
              </a:tr>
              <a:tr h="449216"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444728"/>
                  </a:ext>
                </a:extLst>
              </a:tr>
              <a:tr h="449216"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128413"/>
                  </a:ext>
                </a:extLst>
              </a:tr>
              <a:tr h="449216"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44760"/>
                  </a:ext>
                </a:extLst>
              </a:tr>
              <a:tr h="449216"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780798"/>
                  </a:ext>
                </a:extLst>
              </a:tr>
              <a:tr h="449216"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479546"/>
                  </a:ext>
                </a:extLst>
              </a:tr>
              <a:tr h="449216"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448138"/>
                  </a:ext>
                </a:extLst>
              </a:tr>
              <a:tr h="449216"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2200" dirty="0">
                        <a:latin typeface="Gill Sans MT" panose="020B0502020104020203" pitchFamily="34" charset="0"/>
                      </a:endParaRPr>
                    </a:p>
                  </a:txBody>
                  <a:tcPr marL="110766" marR="110766" marT="55383" marB="55383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053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7427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2"/>
            <a:ext cx="8839200" cy="3343758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</a:p>
          <a:p>
            <a:pPr algn="ctr"/>
            <a:r>
              <a:rPr lang="es-MX" b="1" dirty="0">
                <a:solidFill>
                  <a:schemeClr val="bg2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- DONACIONES INDIVIDUALES -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5874789"/>
            <a:ext cx="1676400" cy="675590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9F2BDADB-8087-A347-BAF2-1A31C6E7E486}"/>
              </a:ext>
            </a:extLst>
          </p:cNvPr>
          <p:cNvSpPr txBox="1"/>
          <p:nvPr/>
        </p:nvSpPr>
        <p:spPr>
          <a:xfrm>
            <a:off x="1942818" y="3600034"/>
            <a:ext cx="781078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Donativos hechos por personas o individuos a diversas causas.</a:t>
            </a:r>
          </a:p>
          <a:p>
            <a:pPr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Generalmente son fondos que se pueden utilizar de manera libre para los gastos administrativos de las organizaciones, es decir, no están etiquetados.</a:t>
            </a:r>
          </a:p>
          <a:p>
            <a:pPr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Se necesita un número elevado de personas para cubrir los costos que no son cubiertos por los financiadores.</a:t>
            </a:r>
          </a:p>
          <a:p>
            <a:pPr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Los donativos individuales pueden ser en dinero o en especie.</a:t>
            </a:r>
          </a:p>
          <a:p>
            <a:endParaRPr lang="es-ES_tradnl" sz="1600" dirty="0"/>
          </a:p>
        </p:txBody>
      </p:sp>
    </p:spTree>
    <p:extLst>
      <p:ext uri="{BB962C8B-B14F-4D97-AF65-F5344CB8AC3E}">
        <p14:creationId xmlns:p14="http://schemas.microsoft.com/office/powerpoint/2010/main" val="4017056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TIPOS DE DONATIVOS INDIVIDUALES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E8867EC2-69DA-EA4F-8884-A06A3313F3B1}"/>
              </a:ext>
            </a:extLst>
          </p:cNvPr>
          <p:cNvSpPr txBox="1"/>
          <p:nvPr/>
        </p:nvSpPr>
        <p:spPr>
          <a:xfrm>
            <a:off x="1793731" y="915412"/>
            <a:ext cx="87251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</a:rPr>
              <a:t>Por internet directo en las páginas.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</a:rPr>
              <a:t>Aportaciones anuales en efectivo o cheque.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</a:rPr>
              <a:t>Cargo a tarjeta de crédito o débito (donativos recurrentes).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</a:rPr>
              <a:t>Compra de artículos a instituciones como UNICEF.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</a:rPr>
              <a:t>Cajeros automáticos.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</a:rPr>
              <a:t>Un kilo de ayuda o similares.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</a:rPr>
              <a:t>Donación por radio o televisión (Teletón/Juguetón).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</a:rPr>
              <a:t>Donaciones de alimentos o ropa.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</a:rPr>
              <a:t>Campañas de redondeo.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</a:rPr>
              <a:t>Colectas de la Cruz Roja.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</a:rPr>
              <a:t>Programas de apadrinamiento.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</a:rPr>
              <a:t>Campañas para empleados en empresas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410D382-C8A3-DC4B-89CD-7F2A5E0FA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482970"/>
            <a:ext cx="2590800" cy="14557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C6DD92F-C5F5-A646-A865-DDD71F523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3413611"/>
            <a:ext cx="2590800" cy="185755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4D131FB-206A-554E-8BCE-6E0C36326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4577726"/>
            <a:ext cx="3962400" cy="191372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D838889-B103-D948-846B-05CEE74D3850}"/>
              </a:ext>
            </a:extLst>
          </p:cNvPr>
          <p:cNvSpPr/>
          <p:nvPr/>
        </p:nvSpPr>
        <p:spPr>
          <a:xfrm>
            <a:off x="4495801" y="4155873"/>
            <a:ext cx="24762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</a:pPr>
            <a:r>
              <a:rPr lang="es-ES_tradnl" sz="1200">
                <a:solidFill>
                  <a:srgbClr val="635C5B"/>
                </a:solidFill>
              </a:rPr>
              <a:t>Fuente </a:t>
            </a:r>
            <a:r>
              <a:rPr lang="es-ES_tradnl" sz="1200" err="1">
                <a:solidFill>
                  <a:srgbClr val="635C5B"/>
                </a:solidFill>
              </a:rPr>
              <a:t>Layton</a:t>
            </a:r>
            <a:r>
              <a:rPr lang="es-ES_tradnl" sz="1200">
                <a:solidFill>
                  <a:srgbClr val="635C5B"/>
                </a:solidFill>
              </a:rPr>
              <a:t> y Morena, 2010, p. 66</a:t>
            </a:r>
          </a:p>
        </p:txBody>
      </p:sp>
    </p:spTree>
    <p:extLst>
      <p:ext uri="{BB962C8B-B14F-4D97-AF65-F5344CB8AC3E}">
        <p14:creationId xmlns:p14="http://schemas.microsoft.com/office/powerpoint/2010/main" val="9611887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OTROS TIPOS DE DONATIVOS INDIVIDUALES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46E09E-398F-F64A-B791-B76527B5A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994" y="1447800"/>
            <a:ext cx="8649729" cy="4267200"/>
          </a:xfrm>
          <a:prstGeom prst="rect">
            <a:avLst/>
          </a:prstGeom>
        </p:spPr>
      </p:pic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298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OTROS TIPOS DE DONATIVOS INDIVIDUALES</a:t>
            </a:r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71925D61-B874-F241-BCFC-15013DE503CD}"/>
              </a:ext>
            </a:extLst>
          </p:cNvPr>
          <p:cNvSpPr txBox="1"/>
          <p:nvPr/>
        </p:nvSpPr>
        <p:spPr>
          <a:xfrm>
            <a:off x="4003710" y="1245521"/>
            <a:ext cx="4678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ill Sans MT" panose="020B0502020104020203" pitchFamily="34" charset="0"/>
                <a:cs typeface="Roboto"/>
              </a:rPr>
              <a:t>CAMPAÑAS MASIVAS I  FACE TO FACE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D7EF3F4-6FF5-774C-87C9-9D7279029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8307" y="1979227"/>
            <a:ext cx="3683000" cy="2209800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0D415E92-B153-7843-A2A1-2153F00FB1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190" y="2535087"/>
            <a:ext cx="5295411" cy="2965430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A3139953-E7B7-974F-8629-6FE15EAB6C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7460" y="4189027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884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F4ADEBF-2800-8746-A790-FE9B495C05BF}"/>
              </a:ext>
            </a:extLst>
          </p:cNvPr>
          <p:cNvSpPr txBox="1"/>
          <p:nvPr/>
        </p:nvSpPr>
        <p:spPr>
          <a:xfrm>
            <a:off x="1981200" y="1449637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>
                <a:solidFill>
                  <a:srgbClr val="002F6C"/>
                </a:solidFill>
              </a:rPr>
            </a:br>
            <a:r>
              <a:rPr lang="en-US">
                <a:solidFill>
                  <a:srgbClr val="002F6C"/>
                </a:solidFill>
              </a:rPr>
              <a:t> </a:t>
            </a:r>
            <a:br>
              <a:rPr lang="en-US">
                <a:solidFill>
                  <a:srgbClr val="002F6C"/>
                </a:solidFill>
              </a:rPr>
            </a:br>
            <a:endParaRPr lang="es-MX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4"/>
            <a:ext cx="8839200" cy="5401157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highlight>
                  <a:srgbClr val="002F6C"/>
                </a:highlight>
                <a:latin typeface="Gill Sans MT" panose="020B0502020104020203" pitchFamily="34" charset="0"/>
              </a:rPr>
              <a:t>VIDEO EN TED TALKS: </a:t>
            </a:r>
            <a:endParaRPr lang="es-MX" sz="2400" b="1" dirty="0"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endParaRPr lang="es-MX" sz="2000" b="1" dirty="0"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endParaRPr lang="es-MX" sz="2000" b="1" dirty="0"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r>
              <a:rPr lang="en-US" dirty="0">
                <a:highlight>
                  <a:srgbClr val="002F6C"/>
                </a:highlight>
                <a:latin typeface="Gill Sans MT" panose="020B0502020104020203" pitchFamily="34" charset="0"/>
              </a:rPr>
              <a:t>“The way we think about charity is dead wrong”. </a:t>
            </a:r>
            <a:r>
              <a:rPr lang="es-MX" dirty="0">
                <a:highlight>
                  <a:srgbClr val="002F6C"/>
                </a:highlight>
                <a:latin typeface="Gill Sans MT" panose="020B0502020104020203" pitchFamily="34" charset="0"/>
              </a:rPr>
              <a:t>Dan </a:t>
            </a:r>
            <a:r>
              <a:rPr lang="es-MX" dirty="0" err="1">
                <a:highlight>
                  <a:srgbClr val="002F6C"/>
                </a:highlight>
                <a:latin typeface="Gill Sans MT" panose="020B0502020104020203" pitchFamily="34" charset="0"/>
              </a:rPr>
              <a:t>Palotta</a:t>
            </a:r>
            <a:endParaRPr lang="es-MX" dirty="0">
              <a:highlight>
                <a:srgbClr val="002F6C"/>
              </a:highlight>
              <a:latin typeface="Gill Sans MT" panose="020B0502020104020203" pitchFamily="34" charset="0"/>
            </a:endParaRPr>
          </a:p>
          <a:p>
            <a:pPr algn="ctr"/>
            <a:endParaRPr lang="es-MX" dirty="0">
              <a:highlight>
                <a:srgbClr val="002F6C"/>
              </a:highlight>
              <a:latin typeface="Gill Sans MT" panose="020B0502020104020203" pitchFamily="34" charset="0"/>
            </a:endParaRPr>
          </a:p>
          <a:p>
            <a:pPr algn="ctr"/>
            <a:r>
              <a:rPr lang="es-MX" dirty="0">
                <a:solidFill>
                  <a:schemeClr val="bg1">
                    <a:lumMod val="75000"/>
                  </a:schemeClr>
                </a:solidFill>
                <a:highlight>
                  <a:srgbClr val="002F6C"/>
                </a:highlight>
                <a:latin typeface="Gill Sans MT" panose="020B0502020104020203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</a:p>
          <a:p>
            <a:pPr algn="ctr"/>
            <a:r>
              <a:rPr lang="es-MX" dirty="0">
                <a:solidFill>
                  <a:schemeClr val="bg1">
                    <a:lumMod val="75000"/>
                  </a:schemeClr>
                </a:solidFill>
                <a:highlight>
                  <a:srgbClr val="002F6C"/>
                </a:highlight>
                <a:latin typeface="Gill Sans MT" panose="020B0502020104020203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www.ted.com/talks/dan_pallotta_the_way_we_think_about_charity_is_dead_wrong</a:t>
            </a:r>
            <a:endParaRPr lang="es-MX" dirty="0">
              <a:solidFill>
                <a:schemeClr val="bg1">
                  <a:lumMod val="75000"/>
                </a:schemeClr>
              </a:solidFill>
              <a:highlight>
                <a:srgbClr val="002F6C"/>
              </a:highlight>
              <a:latin typeface="Gill Sans MT" panose="020B0502020104020203" pitchFamily="34" charset="0"/>
            </a:endParaRPr>
          </a:p>
          <a:p>
            <a:pPr algn="ctr"/>
            <a:endParaRPr lang="es-MX" dirty="0">
              <a:highlight>
                <a:srgbClr val="002F6C"/>
              </a:highlight>
              <a:latin typeface="Gill Sans MT" panose="020B0502020104020203" pitchFamily="34" charset="0"/>
            </a:endParaRPr>
          </a:p>
          <a:p>
            <a:pPr algn="ctr"/>
            <a:endParaRPr lang="es-MX" dirty="0">
              <a:highlight>
                <a:srgbClr val="002F6C"/>
              </a:highlight>
            </a:endParaRP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5845344"/>
            <a:ext cx="1676400" cy="67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513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2"/>
            <a:ext cx="8839200" cy="3343758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</a:p>
          <a:p>
            <a:pPr algn="ctr"/>
            <a:r>
              <a:rPr lang="es-MX" b="1" dirty="0">
                <a:solidFill>
                  <a:schemeClr val="bg2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- RECURSOS GUBERNAMENTALES -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446" y="6037354"/>
            <a:ext cx="1676400" cy="675590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9F2BDADB-8087-A347-BAF2-1A31C6E7E486}"/>
              </a:ext>
            </a:extLst>
          </p:cNvPr>
          <p:cNvSpPr txBox="1"/>
          <p:nvPr/>
        </p:nvSpPr>
        <p:spPr>
          <a:xfrm>
            <a:off x="1821925" y="3340116"/>
            <a:ext cx="83441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endParaRPr lang="es-ES_tradnl" sz="15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Son recursos de gobierno a nivel municipal, estatal o federal asignados para llevar a cabo proyectos de fortalecimiento de las instituciones gubernamentales o iniciativas sociales de impacto masivo.  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Altamente restringidos y en la mayoría de los casos solo accesibles por convocatoria o procesos de licitación.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En ocasiones se reparten de forma discrecional.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Hay proyectos que pueden ejecutarse con financiamiento del gobierno al 100% o bien bajo esquemas de coinversión entre la sociedad civil y el gobierno.</a:t>
            </a:r>
          </a:p>
        </p:txBody>
      </p:sp>
    </p:spTree>
    <p:extLst>
      <p:ext uri="{BB962C8B-B14F-4D97-AF65-F5344CB8AC3E}">
        <p14:creationId xmlns:p14="http://schemas.microsoft.com/office/powerpoint/2010/main" val="4132372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2"/>
            <a:ext cx="8839200" cy="3013658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</a:p>
          <a:p>
            <a:pPr algn="ctr"/>
            <a:r>
              <a:rPr lang="es-MX" b="1" dirty="0">
                <a:solidFill>
                  <a:schemeClr val="bg2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- RECURSOS GUBERNAMENTALES -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8309" y="6123368"/>
            <a:ext cx="1342954" cy="541211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9F2BDADB-8087-A347-BAF2-1A31C6E7E486}"/>
              </a:ext>
            </a:extLst>
          </p:cNvPr>
          <p:cNvSpPr txBox="1"/>
          <p:nvPr/>
        </p:nvSpPr>
        <p:spPr>
          <a:xfrm>
            <a:off x="1807081" y="3102657"/>
            <a:ext cx="8344182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El impacto suele ser más grande porque se tiene mayor alcance en cuanto a la población objetivo.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En la mayoría de las ocasiones, el monto de la inversión es más grande en relación con los donativos asignados por medio de financiadores y/o donantes.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El tiempo de seguimiento para cerrar un esquema de colaboración es más largo que en otras fuentes de financiamiento.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Existe una alta rotación en los funcionarios públicos en posiciones de alto nivel, lo que significa comenzar de nuevo los procesos de gestión de manera continua.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La entrega de los recursos asignados a los convenios de colaboración, no se hace en tiempo y forma. </a:t>
            </a:r>
          </a:p>
        </p:txBody>
      </p:sp>
    </p:spTree>
    <p:extLst>
      <p:ext uri="{BB962C8B-B14F-4D97-AF65-F5344CB8AC3E}">
        <p14:creationId xmlns:p14="http://schemas.microsoft.com/office/powerpoint/2010/main" val="16237776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es-MX" sz="16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DONDE ENCONTRAR INFORMACIÓN SOBRE RECURSOS DE GOBIERNO</a:t>
            </a:r>
          </a:p>
          <a:p>
            <a:pPr algn="ctr"/>
            <a:endParaRPr lang="es-MX" sz="1600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892A483-DA61-2043-9AD4-E844509BC72C}"/>
              </a:ext>
            </a:extLst>
          </p:cNvPr>
          <p:cNvSpPr/>
          <p:nvPr/>
        </p:nvSpPr>
        <p:spPr>
          <a:xfrm>
            <a:off x="2122714" y="914400"/>
            <a:ext cx="8153400" cy="580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</a:pPr>
            <a:endParaRPr lang="es-ES_tradnl" sz="1400" dirty="0">
              <a:solidFill>
                <a:schemeClr val="accent3"/>
              </a:solidFill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Proyectos directos con órganos judiciales en los estados. </a:t>
            </a: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Órgano de gobierno del poder judicial.</a:t>
            </a: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Fiscalías con institutos de capacitación.</a:t>
            </a: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Oficina del Presidente Magistrado.</a:t>
            </a: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Fondos.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INJUVE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INMUJERES</a:t>
            </a: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Licitaciones a nivel nacional y estatal.  Directa (si se decreta desierta o por invitación).</a:t>
            </a: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Presupuesto de egresos de la federación 2020.</a:t>
            </a:r>
          </a:p>
          <a:p>
            <a:pPr>
              <a:buClr>
                <a:srgbClr val="C00000"/>
              </a:buClr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	- Programas y apoyos federales de gobierno.</a:t>
            </a:r>
          </a:p>
          <a:p>
            <a:pPr>
              <a:buClr>
                <a:srgbClr val="C00000"/>
              </a:buClr>
            </a:pPr>
            <a:r>
              <a:rPr lang="es-MX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https://www.ppef.hacienda.gob.mx/work/models/PPEF2020/paquete/egresos/Proyecto_Decreto.pdf</a:t>
            </a:r>
            <a:endParaRPr lang="es-MX" sz="1500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Secretarías de gobierno a nivel nacional</a:t>
            </a: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Agencia mexicana de Cooperación Internacional (AMEXCID)</a:t>
            </a:r>
          </a:p>
          <a:p>
            <a:pPr>
              <a:buClr>
                <a:srgbClr val="C00000"/>
              </a:buClr>
            </a:pPr>
            <a:endParaRPr lang="es-ES_tradnl" sz="1400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Proyectos con municipios.</a:t>
            </a:r>
          </a:p>
          <a:p>
            <a:pPr>
              <a:buClr>
                <a:srgbClr val="C00000"/>
              </a:buClr>
            </a:pPr>
            <a:endParaRPr lang="es-ES_tradnl" sz="1400" dirty="0">
              <a:solidFill>
                <a:srgbClr val="002F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81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2"/>
            <a:ext cx="8839200" cy="3013658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</a:p>
          <a:p>
            <a:pPr algn="ctr"/>
            <a:r>
              <a:rPr lang="es-MX" b="1" dirty="0">
                <a:solidFill>
                  <a:schemeClr val="bg2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- FONDOS PRIVADOS -</a:t>
            </a:r>
          </a:p>
          <a:p>
            <a:pPr algn="ctr"/>
            <a:r>
              <a:rPr lang="es-MX" b="1" dirty="0">
                <a:solidFill>
                  <a:schemeClr val="bg2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FUNDACIONES Y EMPRESAS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446" y="6037354"/>
            <a:ext cx="1676400" cy="675590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9F2BDADB-8087-A347-BAF2-1A31C6E7E486}"/>
              </a:ext>
            </a:extLst>
          </p:cNvPr>
          <p:cNvSpPr txBox="1"/>
          <p:nvPr/>
        </p:nvSpPr>
        <p:spPr>
          <a:xfrm>
            <a:off x="1807081" y="3200400"/>
            <a:ext cx="834418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Fondos etiquetados comúnmente relacionados a un proyecto específico a desarrollarse en un tiempo determinado.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Poco menos de la mitad emiten convocatorias públicas.</a:t>
            </a: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Existen algunas categorías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800100" lvl="1" indent="-342900" algn="just">
              <a:buClr>
                <a:srgbClr val="002F6C"/>
              </a:buClr>
              <a:buAutoNum type="arabicParenR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Fundaciones (de primer piso y de segundo piso).</a:t>
            </a:r>
          </a:p>
          <a:p>
            <a:pPr marL="800100" lvl="1" indent="-342900" algn="just">
              <a:buClr>
                <a:srgbClr val="002F6C"/>
              </a:buClr>
              <a:buAutoNum type="arabicParenR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Empresas.</a:t>
            </a:r>
          </a:p>
          <a:p>
            <a:pPr marL="800100" lvl="1" indent="-342900" algn="just">
              <a:buClr>
                <a:srgbClr val="002F6C"/>
              </a:buClr>
              <a:buAutoNum type="arabicParenR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Fundaciones empresariales.</a:t>
            </a:r>
          </a:p>
          <a:p>
            <a:pPr marL="800100" lvl="1" indent="-342900" algn="just">
              <a:buClr>
                <a:srgbClr val="002F6C"/>
              </a:buClr>
              <a:buAutoNum type="arabicParenR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Fundaciones comunitarias.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endParaRPr lang="es-ES_tradnl" sz="16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023278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CARACTERÍSTICAS DE LAS FUNDACIONES Y EMPRESAS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DB0C1E2-529A-B042-A0D7-834ED0122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323699"/>
              </p:ext>
            </p:extLst>
          </p:nvPr>
        </p:nvGraphicFramePr>
        <p:xfrm>
          <a:off x="2286000" y="1061720"/>
          <a:ext cx="7620000" cy="524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76234423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1904001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FUNDACIONES</a:t>
                      </a:r>
                    </a:p>
                  </a:txBody>
                  <a:tcPr>
                    <a:solidFill>
                      <a:srgbClr val="002F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EMPRESAS</a:t>
                      </a:r>
                    </a:p>
                  </a:txBody>
                  <a:tcPr>
                    <a:solidFill>
                      <a:srgbClr val="002F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081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Tienen mayor compromiso con algunas causas.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Responden a una visión de Responsabilidad Social.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90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Mayor claridad y conocimiento en cuanto a las causas que apoyan.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El equipo que gestiona los fondos no suele ser especializado.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39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Equipo más especializado en los temas relacionados con la causa.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Los donativos son llevados por áreas de  RRHH o de Marketing.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34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Mayor grado de especialización en la gestión de donativos o financiamientos.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Hay una tendencia a incorporar iniciativas de voluntariado para sus empleados. 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19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Solicitan métricas de impacto.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Fortalecer su imagen es parte de la estrategia de Responsabilidad Social. 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35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Dan seguimiento más específico con base en indicadores.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El proceso de seguimiento de los donativos no es tan riguroso.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65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Muchas de ellas asignan recursos por medio de convocatorias.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Manejan un nivel menos estricto de rendición de cuentas.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33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Gill Sans MT" panose="020B0502020104020203" pitchFamily="34" charset="0"/>
                        </a:rPr>
                        <a:t>La presentación de proyectos suele ser  retador debido al conocimiento más especializados de los equipos.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200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07403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FUNDACIONES EMPRESARIALES</a:t>
            </a:r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74963F2-6A65-6748-8906-9B47A11AA9B3}"/>
              </a:ext>
            </a:extLst>
          </p:cNvPr>
          <p:cNvSpPr/>
          <p:nvPr/>
        </p:nvSpPr>
        <p:spPr>
          <a:xfrm>
            <a:off x="3429000" y="1130685"/>
            <a:ext cx="5181600" cy="156966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solidFill>
                  <a:schemeClr val="bg1"/>
                </a:solidFill>
                <a:latin typeface="Gill Sans MT" panose="020B0502020104020203" pitchFamily="34" charset="0"/>
              </a:rPr>
              <a:t>Se entiende por fundaciones empresariales a las organizaciones privadas sin fines de lucro, orientadas al beneficio público, establecidas por una empresa, constituidas como entidades legalmente independientes pero con estrechos vínculos estratégicos, financieros y de gobierno con la empresa que la crea.</a:t>
            </a:r>
            <a:endParaRPr lang="es-ES_tradnl" sz="16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34B87F4-19C2-7D4C-AE83-283D46081927}"/>
              </a:ext>
            </a:extLst>
          </p:cNvPr>
          <p:cNvSpPr/>
          <p:nvPr/>
        </p:nvSpPr>
        <p:spPr>
          <a:xfrm>
            <a:off x="2057400" y="5970773"/>
            <a:ext cx="632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1200" dirty="0">
                <a:latin typeface="Gill Sans MT" panose="020B0502020104020203" pitchFamily="34" charset="0"/>
              </a:rPr>
              <a:t>Villar Rodrigo, </a:t>
            </a:r>
            <a:r>
              <a:rPr lang="es-ES_tradnl" sz="1200" dirty="0" err="1">
                <a:latin typeface="Gill Sans MT" panose="020B0502020104020203" pitchFamily="34" charset="0"/>
              </a:rPr>
              <a:t>Butcher</a:t>
            </a:r>
            <a:r>
              <a:rPr lang="es-ES_tradnl" sz="1200" dirty="0">
                <a:latin typeface="Gill Sans MT" panose="020B0502020104020203" pitchFamily="34" charset="0"/>
              </a:rPr>
              <a:t> Jacqueline, </a:t>
            </a:r>
            <a:r>
              <a:rPr lang="es-ES_tradnl" sz="1200" dirty="0" err="1">
                <a:latin typeface="Gill Sans MT" panose="020B0502020104020203" pitchFamily="34" charset="0"/>
              </a:rPr>
              <a:t>Gandini</a:t>
            </a:r>
            <a:r>
              <a:rPr lang="es-ES_tradnl" sz="1200" dirty="0">
                <a:latin typeface="Gill Sans MT" panose="020B0502020104020203" pitchFamily="34" charset="0"/>
              </a:rPr>
              <a:t> Luciana. Fundaciones Empresariales en México. Centro de Investigación y Estudios sobre Sociedad Civil, A.C. 2014. http://</a:t>
            </a:r>
            <a:r>
              <a:rPr lang="es-ES_tradnl" sz="1200" dirty="0" err="1">
                <a:latin typeface="Gill Sans MT" panose="020B0502020104020203" pitchFamily="34" charset="0"/>
              </a:rPr>
              <a:t>www.ciesc.org.mx</a:t>
            </a:r>
            <a:r>
              <a:rPr lang="es-ES_tradnl" sz="1200" dirty="0">
                <a:latin typeface="Gill Sans MT" panose="020B0502020104020203" pitchFamily="34" charset="0"/>
              </a:rPr>
              <a:t>/documentos/</a:t>
            </a:r>
            <a:r>
              <a:rPr lang="es-ES_tradnl" sz="1200" dirty="0" err="1">
                <a:latin typeface="Gill Sans MT" panose="020B0502020104020203" pitchFamily="34" charset="0"/>
              </a:rPr>
              <a:t>fem</a:t>
            </a:r>
            <a:r>
              <a:rPr lang="es-ES_tradnl" sz="1200" dirty="0">
                <a:latin typeface="Gill Sans MT" panose="020B0502020104020203" pitchFamily="34" charset="0"/>
              </a:rPr>
              <a:t>/</a:t>
            </a:r>
            <a:r>
              <a:rPr lang="es-ES_tradnl" sz="1200" dirty="0" err="1">
                <a:latin typeface="Gill Sans MT" panose="020B0502020104020203" pitchFamily="34" charset="0"/>
              </a:rPr>
              <a:t>FEM.pdf</a:t>
            </a:r>
            <a:endParaRPr lang="es-ES_tradnl" sz="1200" dirty="0">
              <a:latin typeface="Gill Sans MT" panose="020B0502020104020203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6D47BC9-15F4-B44B-9F92-8A05FFCB418D}"/>
              </a:ext>
            </a:extLst>
          </p:cNvPr>
          <p:cNvSpPr/>
          <p:nvPr/>
        </p:nvSpPr>
        <p:spPr>
          <a:xfrm>
            <a:off x="3429000" y="3299798"/>
            <a:ext cx="5181600" cy="2308324"/>
          </a:xfrm>
          <a:prstGeom prst="rect">
            <a:avLst/>
          </a:prstGeom>
          <a:solidFill>
            <a:srgbClr val="002F6C"/>
          </a:solidFill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solidFill>
                  <a:schemeClr val="bg1"/>
                </a:solidFill>
                <a:latin typeface="Gill Sans MT" panose="020B0502020104020203" pitchFamily="34" charset="0"/>
              </a:rPr>
              <a:t>Las fundaciones empresariales tienen el carácter legal de una fundación y son creadas y financiadas por una empresa privada. […] se originan por activos donados por una empresa o por un empresario o en una porción de las ganancias empresariales destinadas a financiar la fundación. […] Las fundaciones son extensiones de las empresas; con el fin de establecer vínculos con la comunidad, usualmente adoptan el apellido familiar o el nombre de la empresa matriz.</a:t>
            </a:r>
            <a:endParaRPr lang="es-ES_tradnl" sz="16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4177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UNIVERSO DE FUNDACIONES EMPRESARIALES</a:t>
            </a:r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2850CA8-40B3-FD49-85E5-60DFFD907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815" y="947275"/>
            <a:ext cx="6096000" cy="566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066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UNIVERSO DE FUNDACIONES EMPRESARIALES</a:t>
            </a:r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8DF1187-F7E0-FE4E-87F8-73BEB44C1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930530"/>
            <a:ext cx="6248400" cy="568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188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INFORMACIÓN PARA MOVILIZACIÓN DE RECURSOS</a:t>
            </a:r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ABBF51D9-2C68-9840-8F34-6017E9FA1C32}"/>
              </a:ext>
            </a:extLst>
          </p:cNvPr>
          <p:cNvSpPr txBox="1"/>
          <p:nvPr/>
        </p:nvSpPr>
        <p:spPr>
          <a:xfrm>
            <a:off x="1972598" y="1191192"/>
            <a:ext cx="6155986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CEMEFI (Centro Mexicano para la Filantropía)</a:t>
            </a:r>
          </a:p>
          <a:p>
            <a:pPr>
              <a:buClr>
                <a:srgbClr val="C00000"/>
              </a:buClr>
            </a:pPr>
            <a:r>
              <a:rPr lang="es-MX" sz="1500" dirty="0">
                <a:latin typeface="Gill Sans MT" panose="020B05020201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https://www.cemefi.org/</a:t>
            </a:r>
            <a:endParaRPr lang="es-MX" sz="1500" dirty="0">
              <a:latin typeface="Gill Sans MT" panose="020B0502020104020203" pitchFamily="34" charset="0"/>
            </a:endParaRP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rgbClr val="002F6C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 Búsqueda de convocatorias.</a:t>
            </a:r>
          </a:p>
          <a:p>
            <a:pPr>
              <a:buClr>
                <a:srgbClr val="C00000"/>
              </a:buClr>
            </a:pPr>
            <a:r>
              <a:rPr lang="es-MX" sz="1500" dirty="0">
                <a:latin typeface="Gill Sans MT" panose="020B0502020104020203" pitchFamily="34" charset="0"/>
                <a:hlinkClick r:id="rId5"/>
              </a:rPr>
              <a:t>https://fundacionmajocca.org/convocatorias/catalogo.pdf</a:t>
            </a:r>
            <a:endParaRPr lang="es-ES_tradnl" sz="1500" dirty="0">
              <a:solidFill>
                <a:srgbClr val="002F6C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rgbClr val="002F6C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500" dirty="0">
                <a:latin typeface="Gill Sans MT" panose="020B0502020104020203" pitchFamily="34" charset="0"/>
                <a:hlinkClick r:id="rId6"/>
              </a:rPr>
              <a:t>https://traselfondo.org/</a:t>
            </a:r>
            <a:endParaRPr lang="es-MX" sz="1500" dirty="0">
              <a:latin typeface="Gill Sans MT" panose="020B0502020104020203" pitchFamily="34" charset="0"/>
            </a:endParaRP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rgbClr val="002F6C"/>
              </a:solidFill>
              <a:latin typeface="Gill Sans MT" panose="020B0502020104020203" pitchFamily="34" charset="0"/>
              <a:cs typeface="Roboto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rgbClr val="002F6C"/>
                </a:solidFill>
                <a:latin typeface="Gill Sans MT" panose="020B0502020104020203" pitchFamily="34" charset="0"/>
                <a:cs typeface="Roboto"/>
              </a:rPr>
              <a:t>FONDOS A LA VISTA</a:t>
            </a:r>
          </a:p>
          <a:p>
            <a:pPr>
              <a:buClr>
                <a:srgbClr val="C00000"/>
              </a:buClr>
            </a:pPr>
            <a:r>
              <a:rPr lang="es-MX" sz="1500" dirty="0">
                <a:latin typeface="Gill Sans MT" panose="020B0502020104020203" pitchFamily="34" charset="0"/>
                <a:hlinkClick r:id="rId7"/>
              </a:rPr>
              <a:t>https://fondosalavista.mx/membresias</a:t>
            </a:r>
            <a:endParaRPr lang="es-ES_tradnl" sz="1500" dirty="0">
              <a:solidFill>
                <a:srgbClr val="002F6C"/>
              </a:solidFill>
              <a:latin typeface="Gill Sans MT" panose="020B0502020104020203" pitchFamily="34" charset="0"/>
            </a:endParaRP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rgbClr val="002F6C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HACES FALTA.ORG</a:t>
            </a:r>
            <a:endParaRPr lang="es-MX" sz="1500" dirty="0">
              <a:solidFill>
                <a:srgbClr val="002F6C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>
              <a:buClr>
                <a:srgbClr val="C00000"/>
              </a:buClr>
            </a:pPr>
            <a:r>
              <a:rPr lang="es-MX" sz="1500" dirty="0">
                <a:latin typeface="Gill Sans MT" panose="020B0502020104020203" pitchFamily="34" charset="0"/>
                <a:hlinkClick r:id="rId8"/>
              </a:rPr>
              <a:t>https://hacesfalta.org.mx/oportunidades/remuneradas/buscador/?sw=e</a:t>
            </a:r>
            <a:endParaRPr lang="es-ES_tradnl" sz="1500" dirty="0">
              <a:solidFill>
                <a:srgbClr val="002F6C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endParaRPr lang="es-ES_tradnl" sz="1500" dirty="0">
              <a:solidFill>
                <a:srgbClr val="002F6C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Revistas especializas en RS</a:t>
            </a: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rgbClr val="002F6C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Reportes anuales de organizaciones.</a:t>
            </a:r>
          </a:p>
          <a:p>
            <a:pPr>
              <a:buClr>
                <a:srgbClr val="C00000"/>
              </a:buClr>
            </a:pPr>
            <a:endParaRPr lang="es-ES_tradnl" sz="1500" dirty="0">
              <a:solidFill>
                <a:srgbClr val="002F6C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ES_tradnl" sz="1500" dirty="0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Cámaras de empresarios</a:t>
            </a:r>
          </a:p>
          <a:p>
            <a:pPr marL="742950" lvl="1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500" dirty="0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American </a:t>
            </a:r>
            <a:r>
              <a:rPr lang="es-ES_tradnl" sz="1500" dirty="0" err="1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Chamber</a:t>
            </a:r>
            <a:r>
              <a:rPr lang="es-ES_tradnl" sz="1500" dirty="0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 México.</a:t>
            </a:r>
          </a:p>
          <a:p>
            <a:pPr marL="742950" lvl="1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500" dirty="0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COPARMEX</a:t>
            </a:r>
          </a:p>
          <a:p>
            <a:pPr marL="742950" lvl="1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s-ES_tradnl" sz="1500" dirty="0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Club de industriales</a:t>
            </a: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endParaRPr lang="es-ES_tradnl" sz="1400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Clr>
                <a:srgbClr val="C00000"/>
              </a:buClr>
              <a:buFont typeface="Courier New" panose="02070309020205020404" pitchFamily="49" charset="0"/>
              <a:buChar char="o"/>
            </a:pPr>
            <a:endParaRPr lang="es-ES_tradnl" sz="1400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>
              <a:buClr>
                <a:srgbClr val="C00000"/>
              </a:buClr>
            </a:pPr>
            <a:endParaRPr lang="es-ES_tradnl" sz="1400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8" name="1 Imagen">
            <a:extLst>
              <a:ext uri="{FF2B5EF4-FFF2-40B4-BE49-F238E27FC236}">
                <a16:creationId xmlns:a16="http://schemas.microsoft.com/office/drawing/2014/main" id="{45B1D306-B4D9-774F-A6F0-24DF6B9BBA6D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410" y="5266330"/>
            <a:ext cx="1469190" cy="1234120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C42A4AA8-C6E4-C844-AA11-03B11DB342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33659" y="3190748"/>
            <a:ext cx="1647072" cy="215968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E9C4BCC-23B0-8348-A918-A3902D2EA37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9587" y="1267752"/>
            <a:ext cx="250190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197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2"/>
            <a:ext cx="8839200" cy="3013658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  <a:endParaRPr lang="es-MX" b="1" dirty="0">
              <a:solidFill>
                <a:srgbClr val="C00000"/>
              </a:solidFill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solidFill>
                  <a:schemeClr val="bg2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- FUNDACIONES INTERNACIONALES - 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122D726D-20B1-1A44-8716-50FF2E718D7C}"/>
              </a:ext>
            </a:extLst>
          </p:cNvPr>
          <p:cNvSpPr txBox="1"/>
          <p:nvPr/>
        </p:nvSpPr>
        <p:spPr>
          <a:xfrm>
            <a:off x="1807081" y="3229214"/>
            <a:ext cx="834418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Fondos privados internacionales ya sea que provengan de empresas o de fundaciones.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Invierten recursos relacionados con la construcción de capacidades organizacionales.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Son útiles para construir autonomía y sustentabilidad.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Suelen estar menos etiquetados, sin embargo no completamente libres.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Financian temas relacionados con la promoción de los derechos humanos, mucho más que las fuentes de financiamiento nacionales.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La rendición de cuentas y la transparencia es sumamente importante para las donaciones internacionales.</a:t>
            </a:r>
          </a:p>
        </p:txBody>
      </p:sp>
    </p:spTree>
    <p:extLst>
      <p:ext uri="{BB962C8B-B14F-4D97-AF65-F5344CB8AC3E}">
        <p14:creationId xmlns:p14="http://schemas.microsoft.com/office/powerpoint/2010/main" val="8151256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DD91CCD-997B-D545-8F97-537EB7CAEAE4}"/>
              </a:ext>
            </a:extLst>
          </p:cNvPr>
          <p:cNvSpPr/>
          <p:nvPr/>
        </p:nvSpPr>
        <p:spPr>
          <a:xfrm>
            <a:off x="1874134" y="3276600"/>
            <a:ext cx="841286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El rol que juega el monitoreo y la evaluación también son de suma importancia para los proyectos con fundaciones internacionales.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Algunas fundaciones internacionales han retirado su apoyo a México, para concentrarse en otras zonas del mundo.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Generalmente apoyan proyectos por montos mucho más grandes que los financiadores nacionales.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Tienen como buena práctica hacer donaciones de carácter multianual, con el fin de dar seguimiento a los proyectos y  tener mayor impacto.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14D718-AA67-3948-92B5-3717A35C4122}"/>
              </a:ext>
            </a:extLst>
          </p:cNvPr>
          <p:cNvSpPr/>
          <p:nvPr/>
        </p:nvSpPr>
        <p:spPr>
          <a:xfrm>
            <a:off x="1676400" y="161442"/>
            <a:ext cx="8839200" cy="3013658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  <a:endParaRPr lang="es-MX" b="1" dirty="0">
              <a:solidFill>
                <a:srgbClr val="C00000"/>
              </a:solidFill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solidFill>
                  <a:schemeClr val="bg2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- FUNDACIONES INTERNACIONALES - </a:t>
            </a:r>
          </a:p>
        </p:txBody>
      </p:sp>
    </p:spTree>
    <p:extLst>
      <p:ext uri="{BB962C8B-B14F-4D97-AF65-F5344CB8AC3E}">
        <p14:creationId xmlns:p14="http://schemas.microsoft.com/office/powerpoint/2010/main" val="9694082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DD91CCD-997B-D545-8F97-537EB7CAEAE4}"/>
              </a:ext>
            </a:extLst>
          </p:cNvPr>
          <p:cNvSpPr/>
          <p:nvPr/>
        </p:nvSpPr>
        <p:spPr>
          <a:xfrm>
            <a:off x="1874134" y="3089970"/>
            <a:ext cx="841286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Las fundaciones tienen mayor interés en financiar proyectos específicos, que en otorgar apoyos institucionales en general.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Se toma entre 6 y 12 meses en aprobar una propuesta.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Hay que considerar el tiempo asignado y el número del equipo necesario para llevar a cabo una propuesta de este tipo.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Suelen ser exigentes en los tiempos y a los requerimientos que solicitan.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En ocasiones tienen un nivel burocrático alto.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Procesos administrativos largos.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14D718-AA67-3948-92B5-3717A35C4122}"/>
              </a:ext>
            </a:extLst>
          </p:cNvPr>
          <p:cNvSpPr/>
          <p:nvPr/>
        </p:nvSpPr>
        <p:spPr>
          <a:xfrm>
            <a:off x="1676400" y="161442"/>
            <a:ext cx="8839200" cy="3013658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  <a:endParaRPr lang="es-MX" b="1" dirty="0">
              <a:solidFill>
                <a:srgbClr val="C00000"/>
              </a:solidFill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solidFill>
                  <a:schemeClr val="bg2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- FUNDACIONES INTERNACIONALES - </a:t>
            </a:r>
          </a:p>
        </p:txBody>
      </p:sp>
    </p:spTree>
    <p:extLst>
      <p:ext uri="{BB962C8B-B14F-4D97-AF65-F5344CB8AC3E}">
        <p14:creationId xmlns:p14="http://schemas.microsoft.com/office/powerpoint/2010/main" val="8011443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DÓNDE ENCUENTRO INFORMACIÓN SOBRE FUENTES DE FINANCIAMIENTO</a:t>
            </a:r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8EAF2A80-FC6A-4E47-8568-6250A96E0947}"/>
              </a:ext>
            </a:extLst>
          </p:cNvPr>
          <p:cNvSpPr/>
          <p:nvPr/>
        </p:nvSpPr>
        <p:spPr>
          <a:xfrm>
            <a:off x="1909823" y="964080"/>
            <a:ext cx="841286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2F6C"/>
              </a:buClr>
            </a:pPr>
            <a:endParaRPr lang="es-ES_tradnl" sz="13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4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En las páginas de organizaciones que hacen lo mismo que nosotros, tanto en México como en otros países de Latinoamérica.</a:t>
            </a: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endParaRPr lang="es-ES_tradnl" sz="14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lvl="1" algn="just">
              <a:buClr>
                <a:srgbClr val="002F6C"/>
              </a:buClr>
            </a:pPr>
            <a:r>
              <a:rPr lang="es-ES_tradnl" sz="14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Algunas preguntas detonantes:</a:t>
            </a:r>
          </a:p>
          <a:p>
            <a:pPr lvl="2" algn="just">
              <a:buClr>
                <a:srgbClr val="002F6C"/>
              </a:buClr>
            </a:pPr>
            <a:endParaRPr lang="es-ES_tradnl" sz="14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1200150" lvl="2" indent="-285750" algn="just">
              <a:buClr>
                <a:srgbClr val="002F6C"/>
              </a:buClr>
              <a:buFontTx/>
              <a:buChar char="-"/>
            </a:pPr>
            <a:r>
              <a:rPr lang="es-ES_tradnl" sz="14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¿Quién fondea a otra organizaciones que hacen defensa y promoción de DDHH?  A nivel estatal e internacional.</a:t>
            </a:r>
          </a:p>
          <a:p>
            <a:pPr marL="1200150" lvl="2" indent="-285750" algn="just">
              <a:buClr>
                <a:srgbClr val="002F6C"/>
              </a:buClr>
              <a:buFontTx/>
              <a:buChar char="-"/>
            </a:pPr>
            <a:r>
              <a:rPr lang="es-ES_tradnl" sz="14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¿Quién fondea a las redes en las que participo?</a:t>
            </a:r>
          </a:p>
          <a:p>
            <a:pPr algn="just">
              <a:buClr>
                <a:srgbClr val="002F6C"/>
              </a:buClr>
            </a:pPr>
            <a:endParaRPr lang="es-ES_tradnl" sz="14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just">
              <a:buClr>
                <a:srgbClr val="002F6C"/>
              </a:buClr>
            </a:pPr>
            <a:r>
              <a:rPr lang="es-ES_tradnl" sz="1400" b="1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DIRECTORIOS INTERNACIONALES</a:t>
            </a:r>
          </a:p>
          <a:p>
            <a:pPr algn="just">
              <a:buClr>
                <a:srgbClr val="002F6C"/>
              </a:buClr>
            </a:pPr>
            <a:endParaRPr lang="es-ES_tradnl" sz="14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4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Foundation Center / Incluye todas las fundaciones donantes.</a:t>
            </a:r>
          </a:p>
          <a:p>
            <a:pPr algn="just">
              <a:buClr>
                <a:srgbClr val="002F6C"/>
              </a:buClr>
            </a:pPr>
            <a:endParaRPr lang="es-ES_tradnl" sz="14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  <a:hlinkClick r:id="rId4"/>
            </a:endParaRPr>
          </a:p>
          <a:p>
            <a:pPr lvl="1" algn="just">
              <a:buClr>
                <a:srgbClr val="002F6C"/>
              </a:buClr>
            </a:pPr>
            <a:r>
              <a:rPr lang="es-MX" sz="1400" dirty="0">
                <a:latin typeface="Gill Sans MT" panose="020B0502020104020203" pitchFamily="34" charset="0"/>
                <a:hlinkClick r:id="rId4"/>
              </a:rPr>
              <a:t>https://candid.org/</a:t>
            </a:r>
            <a:endParaRPr lang="es-MX" sz="1400" dirty="0">
              <a:latin typeface="Gill Sans MT" panose="020B0502020104020203" pitchFamily="34" charset="0"/>
            </a:endParaRPr>
          </a:p>
          <a:p>
            <a:pPr lvl="1" algn="just">
              <a:buClr>
                <a:srgbClr val="002F6C"/>
              </a:buClr>
            </a:pPr>
            <a:r>
              <a:rPr lang="es-MX" sz="1400" dirty="0">
                <a:latin typeface="Gill Sans MT" panose="020B0502020104020203" pitchFamily="34" charset="0"/>
                <a:hlinkClick r:id="rId5"/>
              </a:rPr>
              <a:t>https://fconline.foundationcenter.org/</a:t>
            </a:r>
            <a:endParaRPr lang="es-MX" sz="1400" dirty="0">
              <a:latin typeface="Gill Sans MT" panose="020B0502020104020203" pitchFamily="34" charset="0"/>
            </a:endParaRPr>
          </a:p>
          <a:p>
            <a:pPr lvl="1" algn="just">
              <a:buClr>
                <a:srgbClr val="002F6C"/>
              </a:buClr>
            </a:pPr>
            <a:r>
              <a:rPr lang="es-MX" sz="1400" dirty="0">
                <a:latin typeface="Gill Sans MT" panose="020B0502020104020203" pitchFamily="34" charset="0"/>
                <a:hlinkClick r:id="rId6"/>
              </a:rPr>
              <a:t>https://grantspace.org/</a:t>
            </a:r>
            <a:r>
              <a:rPr lang="es-MX" sz="1400" dirty="0">
                <a:latin typeface="Gill Sans MT" panose="020B0502020104020203" pitchFamily="34" charset="0"/>
              </a:rPr>
              <a:t>.  (</a:t>
            </a:r>
            <a:r>
              <a:rPr lang="es-MX" sz="1400" dirty="0">
                <a:solidFill>
                  <a:srgbClr val="002F6C"/>
                </a:solidFill>
                <a:latin typeface="Gill Sans MT" panose="020B0502020104020203" pitchFamily="34" charset="0"/>
              </a:rPr>
              <a:t>Recursos de forma gratuita)</a:t>
            </a:r>
          </a:p>
          <a:p>
            <a:pPr lvl="1" algn="just">
              <a:buClr>
                <a:srgbClr val="002F6C"/>
              </a:buClr>
            </a:pPr>
            <a:r>
              <a:rPr lang="es-MX" sz="1400" dirty="0">
                <a:solidFill>
                  <a:srgbClr val="002F6C"/>
                </a:solidFill>
                <a:latin typeface="Gill Sans MT" panose="020B0502020104020203" pitchFamily="34" charset="0"/>
              </a:rPr>
              <a:t>https://humanrightsfunding.org/?_ga=2.155553979.1870397815.1572366780-1233291984.1572366780</a:t>
            </a:r>
          </a:p>
          <a:p>
            <a:pPr lvl="1" algn="just">
              <a:buClr>
                <a:srgbClr val="002F6C"/>
              </a:buClr>
            </a:pPr>
            <a:endParaRPr lang="es-MX" sz="14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lvl="1" algn="just">
              <a:buClr>
                <a:srgbClr val="002F6C"/>
              </a:buClr>
            </a:pPr>
            <a:r>
              <a:rPr lang="es-MX" sz="14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Solicitudes de propuestas (Requests for Proposals - RFP)</a:t>
            </a:r>
            <a:r>
              <a:rPr lang="es-MX" sz="14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: Buscar anuncios de subvenciones publicadas en Philanthropy News Digest, un servicio de Candid. Puede inscribirse para recibir un correo electrónico semanal gratuito que enumera las solicitudes de propuestas (</a:t>
            </a:r>
            <a:r>
              <a:rPr lang="es-MX" sz="14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RFP</a:t>
            </a:r>
            <a:r>
              <a:rPr lang="es-MX" sz="14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) recién publicadas en inglés. </a:t>
            </a:r>
            <a:endParaRPr lang="es-ES_tradnl" sz="14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just">
              <a:buClr>
                <a:srgbClr val="002F6C"/>
              </a:buClr>
            </a:pPr>
            <a:endParaRPr lang="es-ES_tradnl" sz="14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4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Formulario o informe financiero Formulario 990PF.  Lista completa de donativos de fundaciones.</a:t>
            </a:r>
          </a:p>
          <a:p>
            <a:pPr algn="just">
              <a:buClr>
                <a:srgbClr val="002F6C"/>
              </a:buClr>
            </a:pPr>
            <a:endParaRPr lang="es-ES_tradnl" sz="13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297248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EJERCICIO SOBRE IDENTIFICACIÓN DE FUNDACIONES INTERNACIONALES</a:t>
            </a:r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69B0410A-73F6-2041-B5A0-253D6AFB5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709253"/>
              </p:ext>
            </p:extLst>
          </p:nvPr>
        </p:nvGraphicFramePr>
        <p:xfrm>
          <a:off x="2209801" y="1369996"/>
          <a:ext cx="7885443" cy="3811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465">
                  <a:extLst>
                    <a:ext uri="{9D8B030D-6E8A-4147-A177-3AD203B41FA5}">
                      <a16:colId xmlns:a16="http://schemas.microsoft.com/office/drawing/2014/main" val="1441462746"/>
                    </a:ext>
                  </a:extLst>
                </a:gridCol>
                <a:gridCol w="3153774">
                  <a:extLst>
                    <a:ext uri="{9D8B030D-6E8A-4147-A177-3AD203B41FA5}">
                      <a16:colId xmlns:a16="http://schemas.microsoft.com/office/drawing/2014/main" val="1738639665"/>
                    </a:ext>
                  </a:extLst>
                </a:gridCol>
                <a:gridCol w="2007204">
                  <a:extLst>
                    <a:ext uri="{9D8B030D-6E8A-4147-A177-3AD203B41FA5}">
                      <a16:colId xmlns:a16="http://schemas.microsoft.com/office/drawing/2014/main" val="2456135876"/>
                    </a:ext>
                  </a:extLst>
                </a:gridCol>
              </a:tblGrid>
              <a:tr h="714773">
                <a:tc>
                  <a:txBody>
                    <a:bodyPr/>
                    <a:lstStyle/>
                    <a:p>
                      <a:pPr algn="ctr"/>
                      <a:r>
                        <a:rPr lang="es-ES_tradnl" sz="1100" dirty="0">
                          <a:latin typeface="Gill Sans MT" panose="020B0502020104020203" pitchFamily="34" charset="77"/>
                        </a:rPr>
                        <a:t>FUNDACIONES  INTERNACIONALES CON LAS CUALES HEMOS COLABORADO</a:t>
                      </a:r>
                    </a:p>
                  </a:txBody>
                  <a:tcPr marL="86024" marR="86024" marT="43011" marB="4301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dirty="0">
                          <a:latin typeface="Gill Sans MT" panose="020B0502020104020203" pitchFamily="34" charset="77"/>
                        </a:rPr>
                        <a:t>FUNDACIONES INTERNACIONALES QUE CONOCEMOS  Y QUEREMOS SUMAR A  NUESTRA ORGANIZACIÓN</a:t>
                      </a:r>
                    </a:p>
                  </a:txBody>
                  <a:tcPr marL="86024" marR="86024" marT="43011" marB="4301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dirty="0">
                          <a:latin typeface="Gill Sans MT" panose="020B0502020104020203" pitchFamily="34" charset="77"/>
                        </a:rPr>
                        <a:t>FUNDACIONES INTERNACIONALES NUEVAS</a:t>
                      </a:r>
                    </a:p>
                  </a:txBody>
                  <a:tcPr marL="86024" marR="86024" marT="43011" marB="43011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648853"/>
                  </a:ext>
                </a:extLst>
              </a:tr>
              <a:tr h="344092"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791958"/>
                  </a:ext>
                </a:extLst>
              </a:tr>
              <a:tr h="344092"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396276"/>
                  </a:ext>
                </a:extLst>
              </a:tr>
              <a:tr h="344092"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62821"/>
                  </a:ext>
                </a:extLst>
              </a:tr>
              <a:tr h="344092"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761746"/>
                  </a:ext>
                </a:extLst>
              </a:tr>
              <a:tr h="344092"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679141"/>
                  </a:ext>
                </a:extLst>
              </a:tr>
              <a:tr h="344092"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889968"/>
                  </a:ext>
                </a:extLst>
              </a:tr>
              <a:tr h="344092"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363054"/>
                  </a:ext>
                </a:extLst>
              </a:tr>
              <a:tr h="344092"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667131"/>
                  </a:ext>
                </a:extLst>
              </a:tr>
              <a:tr h="344092"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200" dirty="0"/>
                    </a:p>
                  </a:txBody>
                  <a:tcPr marL="86024" marR="86024" marT="43011" marB="43011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133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3139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2"/>
            <a:ext cx="8839200" cy="3013658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  <a:endParaRPr lang="es-MX" b="1" dirty="0">
              <a:solidFill>
                <a:srgbClr val="C00000"/>
              </a:solidFill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solidFill>
                  <a:schemeClr val="bg2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- AGENCIAS Y GOBIERNOS INTERNACIONALES- 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446" y="6037354"/>
            <a:ext cx="1676400" cy="675590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122D726D-20B1-1A44-8716-50FF2E718D7C}"/>
              </a:ext>
            </a:extLst>
          </p:cNvPr>
          <p:cNvSpPr txBox="1"/>
          <p:nvPr/>
        </p:nvSpPr>
        <p:spPr>
          <a:xfrm>
            <a:off x="1821925" y="3256623"/>
            <a:ext cx="83441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+mj-lt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Las agencias de cooperación a diferencia de las fundaciones cuentan con mayores restricciones para asignar los recursos.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Las agencias son las encargadas de llevar a cabo proyectos de cooperación al desarrollo.</a:t>
            </a: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Hay una estrecha relación con la política exterior de sus países. 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Son menos especializadas en su ámbito de actuación que las fundaciones.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Más posibilidad de financiamiento multianual.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722132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DD91CCD-997B-D545-8F97-537EB7CAEAE4}"/>
              </a:ext>
            </a:extLst>
          </p:cNvPr>
          <p:cNvSpPr/>
          <p:nvPr/>
        </p:nvSpPr>
        <p:spPr>
          <a:xfrm>
            <a:off x="1874134" y="3200400"/>
            <a:ext cx="841286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Los procesos para presentar propuestas suelen seguir un orden muy parecido al de las Fundaciones internacionales. 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En muchas ocasiones se involucran en proyectos de largo plazo, debido a los ciclos políticos internos de los países. El nuevo gobierno puede tener inclinación a llevar a cabo proyectos diferentes en cada nueva administración.</a:t>
            </a:r>
          </a:p>
          <a:p>
            <a:pPr algn="just">
              <a:buClr>
                <a:srgbClr val="002F6C"/>
              </a:buClr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Las agencias de cooperación tienen muchos más recursos asignados para llevar a cabo intervenciones en los países que las fundaciones.</a:t>
            </a: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endParaRPr lang="es-ES_tradnl" sz="16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6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En ocasiones hay menos grado de flexibilidad para llevar a cabo los proyectos.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14D718-AA67-3948-92B5-3717A35C4122}"/>
              </a:ext>
            </a:extLst>
          </p:cNvPr>
          <p:cNvSpPr/>
          <p:nvPr/>
        </p:nvSpPr>
        <p:spPr>
          <a:xfrm>
            <a:off x="1676400" y="161442"/>
            <a:ext cx="8839200" cy="3013658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  <a:endParaRPr lang="es-MX" b="1" dirty="0">
              <a:solidFill>
                <a:srgbClr val="C00000"/>
              </a:solidFill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solidFill>
                  <a:srgbClr val="C00000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- AGENCIAS Y GOBIERNOS INTERNACIONALES- </a:t>
            </a:r>
            <a:endParaRPr lang="es-MX" b="1" dirty="0"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31787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LINKS DE INVESTIGACIÓN</a:t>
            </a:r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B70101-9867-4844-8CBE-E59EA35BE821}"/>
              </a:ext>
            </a:extLst>
          </p:cNvPr>
          <p:cNvSpPr txBox="1"/>
          <p:nvPr/>
        </p:nvSpPr>
        <p:spPr>
          <a:xfrm>
            <a:off x="2362200" y="1289954"/>
            <a:ext cx="73152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b="1" dirty="0">
                <a:solidFill>
                  <a:srgbClr val="002F6C"/>
                </a:solidFill>
                <a:latin typeface="Gill Sans MT" panose="020B0502020104020203" pitchFamily="34" charset="0"/>
              </a:rPr>
              <a:t>DIRECTORIO DE AGENCIAS DE COOPERACIÓN INTERNACIONAL</a:t>
            </a:r>
          </a:p>
          <a:p>
            <a:endParaRPr lang="es-ES_tradnl" sz="1600" b="1" dirty="0">
              <a:solidFill>
                <a:srgbClr val="002F6C"/>
              </a:solidFill>
              <a:latin typeface="Gill Sans MT" panose="020B0502020104020203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_tradnl" sz="1600" dirty="0">
                <a:latin typeface="Gill Sans MT" panose="020B0502020104020203" pitchFamily="34" charset="0"/>
              </a:rPr>
              <a:t>https://</a:t>
            </a:r>
            <a:r>
              <a:rPr lang="es-ES_tradnl" sz="1600" dirty="0" err="1">
                <a:latin typeface="Gill Sans MT" panose="020B0502020104020203" pitchFamily="34" charset="0"/>
              </a:rPr>
              <a:t>www.procordoba.org</a:t>
            </a:r>
            <a:r>
              <a:rPr lang="es-ES_tradnl" sz="1600" dirty="0">
                <a:latin typeface="Gill Sans MT" panose="020B0502020104020203" pitchFamily="34" charset="0"/>
              </a:rPr>
              <a:t>/</a:t>
            </a:r>
            <a:r>
              <a:rPr lang="es-ES_tradnl" sz="1600" dirty="0" err="1">
                <a:latin typeface="Gill Sans MT" panose="020B0502020104020203" pitchFamily="34" charset="0"/>
              </a:rPr>
              <a:t>images_db</a:t>
            </a:r>
            <a:r>
              <a:rPr lang="es-ES_tradnl" sz="1600" dirty="0">
                <a:latin typeface="Gill Sans MT" panose="020B0502020104020203" pitchFamily="34" charset="0"/>
              </a:rPr>
              <a:t>/</a:t>
            </a:r>
            <a:r>
              <a:rPr lang="es-ES_tradnl" sz="1600" dirty="0" err="1">
                <a:latin typeface="Gill Sans MT" panose="020B0502020104020203" pitchFamily="34" charset="0"/>
              </a:rPr>
              <a:t>noticias_archivos</a:t>
            </a:r>
            <a:r>
              <a:rPr lang="es-ES_tradnl" sz="1600" dirty="0">
                <a:latin typeface="Gill Sans MT" panose="020B0502020104020203" pitchFamily="34" charset="0"/>
              </a:rPr>
              <a:t>/299_Directorio%20agencias%20de%20cooperaci%C3%B3n%20internacional.pdf</a:t>
            </a:r>
          </a:p>
          <a:p>
            <a:endParaRPr lang="es-MX" sz="1600" dirty="0">
              <a:latin typeface="Gill Sans MT" panose="020B0502020104020203" pitchFamily="34" charset="0"/>
            </a:endParaRPr>
          </a:p>
          <a:p>
            <a:r>
              <a:rPr lang="es-MX" sz="1600" b="1" dirty="0">
                <a:solidFill>
                  <a:srgbClr val="002F6C"/>
                </a:solidFill>
                <a:latin typeface="Gill Sans MT" panose="020B0502020104020203" pitchFamily="34" charset="0"/>
              </a:rPr>
              <a:t>ÍNDICE DE DONANTES PARA AMÉRICA LATINA Y EL CARIBE (Pág. 18 a la 24).</a:t>
            </a:r>
          </a:p>
          <a:p>
            <a:endParaRPr lang="es-MX" sz="1600" b="1" dirty="0">
              <a:solidFill>
                <a:srgbClr val="002F6C"/>
              </a:solidFill>
              <a:latin typeface="Gill Sans MT" panose="020B0502020104020203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MX" sz="1600" dirty="0">
                <a:latin typeface="Gill Sans MT" panose="020B0502020104020203" pitchFamily="34" charset="0"/>
              </a:rPr>
              <a:t>https://www.academia.edu/8143139/Donantes_a_la_sociedad_civil_de_Am%C3%A9rica_Latina_y_el_Caribe</a:t>
            </a:r>
          </a:p>
          <a:p>
            <a:endParaRPr lang="es-MX" sz="1600" dirty="0">
              <a:latin typeface="Gill Sans MT" panose="020B0502020104020203" pitchFamily="34" charset="0"/>
            </a:endParaRPr>
          </a:p>
          <a:p>
            <a:endParaRPr lang="es-ES_tradnl" sz="1600" b="1" dirty="0">
              <a:solidFill>
                <a:srgbClr val="002F6C"/>
              </a:solidFill>
              <a:latin typeface="Gill Sans MT" panose="020B0502020104020203" pitchFamily="34" charset="0"/>
            </a:endParaRPr>
          </a:p>
          <a:p>
            <a:pPr algn="just"/>
            <a:r>
              <a:rPr lang="es-ES_tradnl" sz="1600" b="1" dirty="0">
                <a:solidFill>
                  <a:srgbClr val="002F6C"/>
                </a:solidFill>
                <a:latin typeface="Gill Sans MT" panose="020B0502020104020203" pitchFamily="34" charset="0"/>
              </a:rPr>
              <a:t>ESTUDIO COMPARATIVO SOBRE LAS 16 AGENCIAS DE COOPERACIÓN INTERNACIONAL</a:t>
            </a:r>
          </a:p>
          <a:p>
            <a:endParaRPr lang="es-ES_tradnl" sz="1600" dirty="0">
              <a:latin typeface="Gill Sans MT" panose="020B0502020104020203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_tradnl" sz="1600" dirty="0">
                <a:latin typeface="Gill Sans MT" panose="020B0502020104020203" pitchFamily="34" charset="0"/>
              </a:rPr>
              <a:t>https://</a:t>
            </a:r>
            <a:r>
              <a:rPr lang="es-ES_tradnl" sz="1600" dirty="0" err="1">
                <a:latin typeface="Gill Sans MT" panose="020B0502020104020203" pitchFamily="34" charset="0"/>
              </a:rPr>
              <a:t>www.gob.mx</a:t>
            </a:r>
            <a:r>
              <a:rPr lang="es-ES_tradnl" sz="1600" dirty="0">
                <a:latin typeface="Gill Sans MT" panose="020B0502020104020203" pitchFamily="34" charset="0"/>
              </a:rPr>
              <a:t>/</a:t>
            </a:r>
            <a:r>
              <a:rPr lang="es-ES_tradnl" sz="1600" dirty="0" err="1">
                <a:latin typeface="Gill Sans MT" panose="020B0502020104020203" pitchFamily="34" charset="0"/>
              </a:rPr>
              <a:t>amexcid</a:t>
            </a:r>
            <a:r>
              <a:rPr lang="es-ES_tradnl" sz="1600" dirty="0">
                <a:latin typeface="Gill Sans MT" panose="020B0502020104020203" pitchFamily="34" charset="0"/>
              </a:rPr>
              <a:t>/prensa/estudio-comparativo-de-16-agencias-de-cooperacion-internacional-para-el-desarrollo</a:t>
            </a:r>
          </a:p>
        </p:txBody>
      </p:sp>
    </p:spTree>
    <p:extLst>
      <p:ext uri="{BB962C8B-B14F-4D97-AF65-F5344CB8AC3E}">
        <p14:creationId xmlns:p14="http://schemas.microsoft.com/office/powerpoint/2010/main" val="20150654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3"/>
            <a:ext cx="8839200" cy="67559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OTRAS AGENCIAS, PROGRAMAS, FONDOS</a:t>
            </a: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CONVOCATORIAS INTERNACIONALES </a:t>
            </a:r>
          </a:p>
        </p:txBody>
      </p:sp>
      <p:pic>
        <p:nvPicPr>
          <p:cNvPr id="10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C618A63-9212-764A-9607-6E3B77D3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987972"/>
            <a:ext cx="1676400" cy="675590"/>
          </a:xfrm>
          <a:prstGeom prst="rect">
            <a:avLst/>
          </a:prstGeom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B4924E05-9D5C-154F-980E-7380FF97F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055437"/>
              </p:ext>
            </p:extLst>
          </p:nvPr>
        </p:nvGraphicFramePr>
        <p:xfrm>
          <a:off x="2362200" y="1905001"/>
          <a:ext cx="7772400" cy="325003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78837">
                  <a:extLst>
                    <a:ext uri="{9D8B030D-6E8A-4147-A177-3AD203B41FA5}">
                      <a16:colId xmlns:a16="http://schemas.microsoft.com/office/drawing/2014/main" val="1441462746"/>
                    </a:ext>
                  </a:extLst>
                </a:gridCol>
                <a:gridCol w="3115134">
                  <a:extLst>
                    <a:ext uri="{9D8B030D-6E8A-4147-A177-3AD203B41FA5}">
                      <a16:colId xmlns:a16="http://schemas.microsoft.com/office/drawing/2014/main" val="1738639665"/>
                    </a:ext>
                  </a:extLst>
                </a:gridCol>
                <a:gridCol w="1978429">
                  <a:extLst>
                    <a:ext uri="{9D8B030D-6E8A-4147-A177-3AD203B41FA5}">
                      <a16:colId xmlns:a16="http://schemas.microsoft.com/office/drawing/2014/main" val="2456135876"/>
                    </a:ext>
                  </a:extLst>
                </a:gridCol>
              </a:tblGrid>
              <a:tr h="708615"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>
                          <a:latin typeface="Gill Sans MT" panose="020B0502020104020203" pitchFamily="34" charset="0"/>
                        </a:rPr>
                        <a:t>AGENCIAS DE COOPERACIÓN CON LAS QUE HEMOS COLABORADO</a:t>
                      </a:r>
                    </a:p>
                  </a:txBody>
                  <a:tcPr>
                    <a:solidFill>
                      <a:srgbClr val="002F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>
                          <a:latin typeface="Gill Sans MT" panose="020B0502020104020203" pitchFamily="34" charset="0"/>
                        </a:rPr>
                        <a:t>AGENCIAS DE COOPERACIÓN QUE CONOCEMOS  Y QUEREMOS TENER CONTACTO</a:t>
                      </a:r>
                    </a:p>
                  </a:txBody>
                  <a:tcPr>
                    <a:solidFill>
                      <a:srgbClr val="002F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>
                          <a:latin typeface="Gill Sans MT" panose="020B0502020104020203" pitchFamily="34" charset="0"/>
                        </a:rPr>
                        <a:t>AGENCIAS DE COOPERACIÓN NUEVAS</a:t>
                      </a:r>
                    </a:p>
                  </a:txBody>
                  <a:tcPr>
                    <a:solidFill>
                      <a:srgbClr val="002F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648853"/>
                  </a:ext>
                </a:extLst>
              </a:tr>
              <a:tr h="471653">
                <a:tc>
                  <a:txBody>
                    <a:bodyPr/>
                    <a:lstStyle/>
                    <a:p>
                      <a:endParaRPr lang="es-ES_tradnl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79195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s-ES_tradnl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396276"/>
                  </a:ext>
                </a:extLst>
              </a:tr>
              <a:tr h="438212">
                <a:tc>
                  <a:txBody>
                    <a:bodyPr/>
                    <a:lstStyle/>
                    <a:p>
                      <a:endParaRPr lang="es-ES_tradnl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514147"/>
                  </a:ext>
                </a:extLst>
              </a:tr>
              <a:tr h="338098">
                <a:tc>
                  <a:txBody>
                    <a:bodyPr/>
                    <a:lstStyle/>
                    <a:p>
                      <a:endParaRPr lang="es-ES_tradnl" sz="140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_tradnl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710243"/>
                  </a:ext>
                </a:extLst>
              </a:tr>
              <a:tr h="338098">
                <a:tc>
                  <a:txBody>
                    <a:bodyPr/>
                    <a:lstStyle/>
                    <a:p>
                      <a:endParaRPr lang="es-ES_tradnl" sz="140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193867"/>
                  </a:ext>
                </a:extLst>
              </a:tr>
              <a:tr h="338098">
                <a:tc>
                  <a:txBody>
                    <a:bodyPr/>
                    <a:lstStyle/>
                    <a:p>
                      <a:endParaRPr lang="es-ES_tradnl" sz="140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241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52876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2"/>
            <a:ext cx="8839200" cy="3013658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  <a:endParaRPr lang="es-MX" b="1" dirty="0">
              <a:solidFill>
                <a:srgbClr val="C00000"/>
              </a:solidFill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solidFill>
                  <a:schemeClr val="bg2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- EVENTOS INSTITUCIONALES -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446" y="6037354"/>
            <a:ext cx="1676400" cy="675590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122D726D-20B1-1A44-8716-50FF2E718D7C}"/>
              </a:ext>
            </a:extLst>
          </p:cNvPr>
          <p:cNvSpPr txBox="1"/>
          <p:nvPr/>
        </p:nvSpPr>
        <p:spPr>
          <a:xfrm>
            <a:off x="1807081" y="3200401"/>
            <a:ext cx="834418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Permite generar ingresos por medio de patrocinios.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Los eventos dan visibilidad y permiten posicionar a las organizaciones.</a:t>
            </a: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Los ingresos que se perciben, pueden ser por donativos o por patrocinios. 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Algunos de los eventos más comunes son: cenas de gala, carreras, subastas, rifas, conciertos, etc.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Los eventos también sirven como espacios para cultivar o fidelizar a las y los donantes.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Es importante analizar las implicaciones de llevar a cabo un evento, en relación al tiempo invertido, la inversión económica y el número de personas que se necesitan para ejecutarlo.</a:t>
            </a:r>
          </a:p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865060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6400" y="161442"/>
            <a:ext cx="8839200" cy="3013658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FUENTES DE MOVILIZACIÓN DE RECURSOS</a:t>
            </a:r>
            <a:endParaRPr lang="es-MX" b="1" dirty="0">
              <a:solidFill>
                <a:srgbClr val="C00000"/>
              </a:solidFill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r>
              <a:rPr lang="es-MX" b="1" dirty="0">
                <a:solidFill>
                  <a:schemeClr val="bg2"/>
                </a:solidFill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- CUOTAS DE RECUPERACIÓN-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446" y="6037354"/>
            <a:ext cx="1676400" cy="675590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122D726D-20B1-1A44-8716-50FF2E718D7C}"/>
              </a:ext>
            </a:extLst>
          </p:cNvPr>
          <p:cNvSpPr txBox="1"/>
          <p:nvPr/>
        </p:nvSpPr>
        <p:spPr>
          <a:xfrm>
            <a:off x="1807081" y="3332202"/>
            <a:ext cx="834418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2F6C"/>
              </a:buClr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Se define como el monto de dinero que debes pagar por prestación de un servicio social.</a:t>
            </a: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Las cuotas de recuperación generalmente son de montos bajos.</a:t>
            </a: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Se presta un servicio de buena voluntad esperando recuperar solo una parte de la inversión en relación a lo que costaría regularmente.</a:t>
            </a: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endParaRPr lang="es-ES_tradnl" sz="1500" dirty="0">
              <a:solidFill>
                <a:srgbClr val="635C5B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r>
              <a:rPr lang="es-ES_tradnl" sz="1500" dirty="0">
                <a:solidFill>
                  <a:srgbClr val="635C5B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No se necesitan desarrollar capacidades específicas en la organización más allá de incluirlo en los trámites administrativos.</a:t>
            </a:r>
          </a:p>
          <a:p>
            <a:pPr marL="285750" indent="-285750" algn="just">
              <a:buClr>
                <a:srgbClr val="002F6C"/>
              </a:buClr>
              <a:buFont typeface="Wingdings" pitchFamily="2" charset="2"/>
              <a:buChar char="q"/>
            </a:pPr>
            <a:endParaRPr lang="es-ES_tradnl" sz="1500" dirty="0">
              <a:solidFill>
                <a:srgbClr val="635C5B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335840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A4618DA-37A4-48DB-8D4D-61200ACF594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FB1AD-D69E-B741-965A-0BAE826C2FA6}" type="datetime1">
              <a:rPr lang="en-US" smtClean="0"/>
              <a:pPr/>
              <a:t>6/11/2020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1318907-F297-4588-AD51-654328E42E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FOOTER GOES HERE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55E325-B929-4731-AD88-CE51A4C0DC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E2FC23BC-741A-44C0-8B10-583BCAF7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104" y="669869"/>
            <a:ext cx="7772400" cy="701731"/>
          </a:xfrm>
        </p:spPr>
        <p:txBody>
          <a:bodyPr/>
          <a:lstStyle/>
          <a:p>
            <a:r>
              <a:rPr lang="es-MX" dirty="0">
                <a:latin typeface="Gill Sans MT" panose="020B0502020104020203" pitchFamily="34" charset="0"/>
              </a:rPr>
              <a:t>REFERENCIAS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2EA15D4-8484-4E44-BF52-AEAC8C2C6B23}"/>
              </a:ext>
            </a:extLst>
          </p:cNvPr>
          <p:cNvSpPr/>
          <p:nvPr/>
        </p:nvSpPr>
        <p:spPr>
          <a:xfrm>
            <a:off x="2362200" y="1485305"/>
            <a:ext cx="7848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err="1">
                <a:latin typeface="Gill Sans MT" panose="020B0502020104020203" pitchFamily="34" charset="0"/>
              </a:rPr>
              <a:t>Butcher</a:t>
            </a:r>
            <a:r>
              <a:rPr lang="es-MX" dirty="0">
                <a:latin typeface="Gill Sans MT" panose="020B0502020104020203" pitchFamily="34" charset="0"/>
              </a:rPr>
              <a:t>, Jacqueline. (2017) </a:t>
            </a:r>
            <a:r>
              <a:rPr lang="es-MX" u="sng" dirty="0">
                <a:latin typeface="Gill Sans MT" panose="020B0502020104020203" pitchFamily="34" charset="0"/>
              </a:rPr>
              <a:t>Generosidad en México II.</a:t>
            </a:r>
            <a:r>
              <a:rPr lang="es-MX" dirty="0">
                <a:latin typeface="Gill Sans MT" panose="020B0502020104020203" pitchFamily="34" charset="0"/>
              </a:rPr>
              <a:t> Ed Porrúa, México.</a:t>
            </a:r>
          </a:p>
          <a:p>
            <a:endParaRPr lang="es-MX" dirty="0">
              <a:latin typeface="Gill Sans MT" panose="020B0502020104020203" pitchFamily="34" charset="0"/>
            </a:endParaRPr>
          </a:p>
          <a:p>
            <a:r>
              <a:rPr lang="es-MX" dirty="0">
                <a:latin typeface="Gill Sans MT" panose="020B0502020104020203" pitchFamily="34" charset="0"/>
              </a:rPr>
              <a:t>de la Vega, Miguel (2015) </a:t>
            </a:r>
            <a:r>
              <a:rPr lang="es-MX" u="sng" dirty="0">
                <a:latin typeface="Gill Sans MT" panose="020B0502020104020203" pitchFamily="34" charset="0"/>
              </a:rPr>
              <a:t>Impacto de la normatividad en el desarrollo de la sociedad civil mexicana</a:t>
            </a:r>
            <a:r>
              <a:rPr lang="es-MX" dirty="0">
                <a:latin typeface="Gill Sans MT" panose="020B0502020104020203" pitchFamily="34" charset="0"/>
              </a:rPr>
              <a:t> ICNL, Washington.</a:t>
            </a:r>
          </a:p>
          <a:p>
            <a:endParaRPr lang="es-MX" dirty="0">
              <a:latin typeface="Gill Sans MT" panose="020B0502020104020203" pitchFamily="34" charset="0"/>
            </a:endParaRPr>
          </a:p>
          <a:p>
            <a:r>
              <a:rPr lang="es-MX" dirty="0">
                <a:latin typeface="Gill Sans MT" panose="020B0502020104020203" pitchFamily="34" charset="0"/>
              </a:rPr>
              <a:t>Fundación </a:t>
            </a:r>
            <a:r>
              <a:rPr lang="es-MX" dirty="0" err="1">
                <a:latin typeface="Gill Sans MT" panose="020B0502020104020203" pitchFamily="34" charset="0"/>
              </a:rPr>
              <a:t>Majoca</a:t>
            </a:r>
            <a:r>
              <a:rPr lang="es-MX" dirty="0">
                <a:latin typeface="Gill Sans MT" panose="020B0502020104020203" pitchFamily="34" charset="0"/>
              </a:rPr>
              <a:t> (Coordinadores). (2015) </a:t>
            </a:r>
            <a:r>
              <a:rPr lang="es-MX" u="sng" dirty="0">
                <a:latin typeface="Gill Sans MT" panose="020B0502020104020203" pitchFamily="34" charset="0"/>
              </a:rPr>
              <a:t>Yo, tu, él, nosotros procuramos fondos pero ¿cómo lo hacemos?</a:t>
            </a:r>
            <a:r>
              <a:rPr lang="es-MX" dirty="0">
                <a:latin typeface="Gill Sans MT" panose="020B0502020104020203" pitchFamily="34" charset="0"/>
              </a:rPr>
              <a:t> IJAS, Guadalajara.</a:t>
            </a:r>
          </a:p>
          <a:p>
            <a:endParaRPr lang="es-MX" dirty="0">
              <a:latin typeface="Gill Sans MT" panose="020B0502020104020203" pitchFamily="34" charset="0"/>
            </a:endParaRPr>
          </a:p>
          <a:p>
            <a:r>
              <a:rPr lang="es-MX" dirty="0">
                <a:latin typeface="Gill Sans MT" panose="020B0502020104020203" pitchFamily="34" charset="0"/>
              </a:rPr>
              <a:t>Junta de Asistencia Privada del Distrito Federal. (2013) </a:t>
            </a:r>
            <a:r>
              <a:rPr lang="es-MX" u="sng" dirty="0">
                <a:latin typeface="Gill Sans MT" panose="020B0502020104020203" pitchFamily="34" charset="0"/>
              </a:rPr>
              <a:t>Movilización de recursos para lograr la sustentabilidad de nuestra causa</a:t>
            </a:r>
            <a:r>
              <a:rPr lang="es-MX" dirty="0">
                <a:latin typeface="Gill Sans MT" panose="020B0502020104020203" pitchFamily="34" charset="0"/>
              </a:rPr>
              <a:t>. México.</a:t>
            </a:r>
          </a:p>
          <a:p>
            <a:endParaRPr lang="es-MX" dirty="0">
              <a:latin typeface="Gill Sans MT" panose="020B0502020104020203" pitchFamily="34" charset="0"/>
            </a:endParaRPr>
          </a:p>
          <a:p>
            <a:r>
              <a:rPr lang="es-MX" dirty="0">
                <a:latin typeface="Gill Sans MT" panose="020B0502020104020203" pitchFamily="34" charset="0"/>
              </a:rPr>
              <a:t>Villar, Rodrigo. (2014) </a:t>
            </a:r>
            <a:r>
              <a:rPr lang="es-MX" u="sng" dirty="0">
                <a:latin typeface="Gill Sans MT" panose="020B0502020104020203" pitchFamily="34" charset="0"/>
              </a:rPr>
              <a:t>Fundaciones empresariales en México.</a:t>
            </a:r>
            <a:r>
              <a:rPr lang="es-MX" dirty="0">
                <a:latin typeface="Gill Sans MT" panose="020B0502020104020203" pitchFamily="34" charset="0"/>
              </a:rPr>
              <a:t> CIESC, México.</a:t>
            </a:r>
          </a:p>
        </p:txBody>
      </p:sp>
    </p:spTree>
    <p:extLst>
      <p:ext uri="{BB962C8B-B14F-4D97-AF65-F5344CB8AC3E}">
        <p14:creationId xmlns:p14="http://schemas.microsoft.com/office/powerpoint/2010/main" val="42184213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C4B6CAF-27B5-4D4D-B5D9-E555A9DBC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F7FAEA23-B102-8B4A-A3C7-9417CAACF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0801" y="1809799"/>
            <a:ext cx="7015843" cy="3238402"/>
          </a:xfrm>
        </p:spPr>
        <p:txBody>
          <a:bodyPr>
            <a:noAutofit/>
          </a:bodyPr>
          <a:lstStyle/>
          <a:p>
            <a:pPr algn="ctr"/>
            <a:r>
              <a:rPr lang="es-MX" sz="2500" dirty="0">
                <a:latin typeface="Gill Sans MT" panose="020B0502020104020203" pitchFamily="34" charset="0"/>
              </a:rPr>
              <a:t>PAQUETE DE MOVILIZACIÓN Y GENERACIÓN DE RECURSOS</a:t>
            </a:r>
            <a:br>
              <a:rPr lang="es-MX" sz="2500" dirty="0">
                <a:latin typeface="Gill Sans MT" panose="020B0502020104020203" pitchFamily="34" charset="0"/>
              </a:rPr>
            </a:br>
            <a:r>
              <a:rPr lang="es-MX" sz="1800" dirty="0">
                <a:latin typeface="Gill Sans MT" panose="020B0502020104020203" pitchFamily="34" charset="0"/>
              </a:rPr>
              <a:t>(PROGRAMA PARA LA SOCIEDAD CIVIL)</a:t>
            </a:r>
            <a:br>
              <a:rPr lang="es-MX" sz="1800" dirty="0">
                <a:latin typeface="Gill Sans MT" panose="020B0502020104020203" pitchFamily="34" charset="0"/>
              </a:rPr>
            </a:br>
            <a:br>
              <a:rPr lang="es-MX" sz="1800" dirty="0">
                <a:latin typeface="Gill Sans MT" panose="020B0502020104020203" pitchFamily="34" charset="0"/>
              </a:rPr>
            </a:br>
            <a:br>
              <a:rPr lang="es-MX" sz="1800" dirty="0">
                <a:latin typeface="Gill Sans MT" panose="020B0502020104020203" pitchFamily="34" charset="0"/>
              </a:rPr>
            </a:br>
            <a:br>
              <a:rPr lang="es-MX" sz="1800" dirty="0">
                <a:latin typeface="Gill Sans MT" panose="020B0502020104020203" pitchFamily="34" charset="0"/>
              </a:rPr>
            </a:br>
            <a:r>
              <a:rPr lang="es-MX" sz="2400" b="1" dirty="0">
                <a:latin typeface="Gill Sans MT" panose="020B0502020104020203" pitchFamily="34" charset="0"/>
              </a:rPr>
              <a:t>PRESENTACIÓN MÓDULO 3.</a:t>
            </a:r>
            <a:br>
              <a:rPr lang="es-MX" sz="2500" dirty="0">
                <a:latin typeface="Gill Sans MT" panose="020B0502020104020203" pitchFamily="34" charset="0"/>
              </a:rPr>
            </a:br>
            <a:r>
              <a:rPr lang="es-MX" sz="2500" b="1" dirty="0">
                <a:latin typeface="Gill Sans MT" panose="020B0502020104020203" pitchFamily="34" charset="0"/>
              </a:rPr>
              <a:t>PLAN DE CULTIVACIÓN DE DONANTES</a:t>
            </a:r>
            <a:br>
              <a:rPr lang="es-MX" sz="2800" b="1" dirty="0"/>
            </a:b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392050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 rot="16200000">
            <a:off x="-1219200" y="3048000"/>
            <a:ext cx="6553200" cy="7620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CULTIVACIÓN Y RETENCIÓN DE DONANTES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7308EC-8B49-1A4D-A322-A49E5B70024D}"/>
              </a:ext>
            </a:extLst>
          </p:cNvPr>
          <p:cNvSpPr txBox="1">
            <a:spLocks/>
          </p:cNvSpPr>
          <p:nvPr/>
        </p:nvSpPr>
        <p:spPr>
          <a:xfrm>
            <a:off x="3048000" y="1196550"/>
            <a:ext cx="7010400" cy="52035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1" indent="0" algn="just">
              <a:buNone/>
            </a:pPr>
            <a:r>
              <a:rPr lang="es-ES_tradnl" b="1" dirty="0">
                <a:solidFill>
                  <a:srgbClr val="C00000"/>
                </a:solidFill>
              </a:rPr>
              <a:t>CULTIVACIÓN DE DONANTES:  </a:t>
            </a:r>
            <a:r>
              <a:rPr lang="es-ES_tradnl" dirty="0"/>
              <a:t>Se refiere a la serie de </a:t>
            </a:r>
            <a:r>
              <a:rPr lang="es-ES_tradnl" b="1" dirty="0"/>
              <a:t>acciones o actividades</a:t>
            </a:r>
            <a:r>
              <a:rPr lang="es-ES_tradnl" dirty="0"/>
              <a:t> previamente </a:t>
            </a:r>
            <a:r>
              <a:rPr lang="es-ES_tradnl" b="1" dirty="0"/>
              <a:t>planeadas </a:t>
            </a:r>
            <a:r>
              <a:rPr lang="es-ES_tradnl" dirty="0"/>
              <a:t>y llevadas a cabo para convertir a un </a:t>
            </a:r>
            <a:r>
              <a:rPr lang="es-ES_tradnl" b="1" dirty="0"/>
              <a:t>prospecto</a:t>
            </a:r>
            <a:r>
              <a:rPr lang="es-ES_tradnl" dirty="0"/>
              <a:t> en donante o financiador.</a:t>
            </a:r>
          </a:p>
          <a:p>
            <a:pPr marL="152401" indent="0" algn="just">
              <a:buNone/>
            </a:pPr>
            <a:r>
              <a:rPr lang="es-ES_tradnl" dirty="0"/>
              <a:t>También se utiliza el término fidelización para hacer referencia a la cultivación.</a:t>
            </a:r>
          </a:p>
          <a:p>
            <a:pPr marL="152401" indent="0" algn="just">
              <a:buNone/>
            </a:pPr>
            <a:r>
              <a:rPr lang="es-ES_tradnl" b="1" dirty="0">
                <a:solidFill>
                  <a:srgbClr val="C00000"/>
                </a:solidFill>
              </a:rPr>
              <a:t>RETENCIÓN DE DONANTES: </a:t>
            </a:r>
            <a:r>
              <a:rPr lang="es-ES_tradnl" dirty="0"/>
              <a:t>Se refiere a las acciones previamente planeadas que se llevan a cabo para que un donante </a:t>
            </a:r>
            <a:r>
              <a:rPr lang="es-ES_tradnl" b="1" dirty="0"/>
              <a:t>se mantenga </a:t>
            </a:r>
            <a:r>
              <a:rPr lang="es-ES_tradnl" dirty="0"/>
              <a:t>como aliado de la organización y </a:t>
            </a:r>
            <a:r>
              <a:rPr lang="es-ES_tradnl" b="1" dirty="0"/>
              <a:t>renueve </a:t>
            </a:r>
            <a:r>
              <a:rPr lang="es-ES_tradnl" dirty="0"/>
              <a:t>su aportación, </a:t>
            </a:r>
            <a:r>
              <a:rPr lang="es-ES_tradnl" b="1" dirty="0"/>
              <a:t>donativo</a:t>
            </a:r>
            <a:r>
              <a:rPr lang="es-ES_tradnl" dirty="0"/>
              <a:t> o financiamiento.</a:t>
            </a:r>
          </a:p>
          <a:p>
            <a:pPr marL="152401" indent="0" algn="just">
              <a:buNone/>
            </a:pPr>
            <a:endParaRPr lang="es-ES_tradnl" dirty="0"/>
          </a:p>
          <a:p>
            <a:pPr marL="152401" indent="0" algn="just">
              <a:buNone/>
            </a:pPr>
            <a:r>
              <a:rPr lang="es-ES_tradnl" b="1" dirty="0">
                <a:solidFill>
                  <a:srgbClr val="C00000"/>
                </a:solidFill>
              </a:rPr>
              <a:t>PROSPECTO: </a:t>
            </a:r>
            <a:r>
              <a:rPr lang="es-ES" dirty="0"/>
              <a:t>Persona o institución que es candidata a convertirse en donante o financiador. </a:t>
            </a:r>
            <a:endParaRPr lang="es-ES_tradnl" dirty="0"/>
          </a:p>
          <a:p>
            <a:pPr marL="152401" indent="0" algn="just">
              <a:buNone/>
            </a:pPr>
            <a:endParaRPr lang="es-ES_tradnl" dirty="0"/>
          </a:p>
          <a:p>
            <a:pPr marL="152401" indent="0" algn="just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1964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 rot="16200000">
            <a:off x="-1181100" y="3009900"/>
            <a:ext cx="6553200" cy="8382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PERIFL DE LOS FINANCIADORES O DONANTES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9B9140C-0C88-6A47-97ED-3F33D11297DB}"/>
              </a:ext>
            </a:extLst>
          </p:cNvPr>
          <p:cNvSpPr/>
          <p:nvPr/>
        </p:nvSpPr>
        <p:spPr>
          <a:xfrm>
            <a:off x="3276600" y="1171749"/>
            <a:ext cx="660218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002F6C"/>
                </a:solidFill>
                <a:latin typeface="Gill Sans MT" panose="020B0502020104020203" pitchFamily="34" charset="0"/>
              </a:rPr>
              <a:t>Los financiadores generalmente son complejos. </a:t>
            </a:r>
          </a:p>
          <a:p>
            <a:pPr algn="just"/>
            <a:endParaRPr lang="es-ES_tradnl" sz="2400" dirty="0">
              <a:solidFill>
                <a:srgbClr val="635C5B"/>
              </a:solidFill>
              <a:latin typeface="Gill Sans MT" panose="020B0502020104020203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635C5B"/>
                </a:solidFill>
                <a:latin typeface="Gill Sans MT" panose="020B0502020104020203" pitchFamily="34" charset="0"/>
              </a:rPr>
              <a:t>Toman las decisiones de inversión social impulsadas por:</a:t>
            </a:r>
          </a:p>
          <a:p>
            <a:pPr algn="just"/>
            <a:endParaRPr lang="es-ES_tradnl" sz="2400" dirty="0">
              <a:solidFill>
                <a:srgbClr val="635C5B"/>
              </a:solidFill>
              <a:latin typeface="Gill Sans MT" panose="020B0502020104020203" pitchFamily="34" charset="0"/>
            </a:endParaRPr>
          </a:p>
          <a:p>
            <a:pPr marL="800100" lvl="1" indent="-342900" algn="just">
              <a:buFont typeface="Wingdings" pitchFamily="2" charset="2"/>
              <a:buChar char="§"/>
            </a:pPr>
            <a:r>
              <a:rPr lang="es-ES_tradnl" sz="2400" dirty="0">
                <a:solidFill>
                  <a:srgbClr val="635C5B"/>
                </a:solidFill>
                <a:latin typeface="Gill Sans MT" panose="020B0502020104020203" pitchFamily="34" charset="0"/>
              </a:rPr>
              <a:t>Sistema de creencias y convicciones personales.</a:t>
            </a:r>
          </a:p>
          <a:p>
            <a:pPr marL="800100" lvl="1" indent="-342900" algn="just">
              <a:buFont typeface="Wingdings" pitchFamily="2" charset="2"/>
              <a:buChar char="§"/>
            </a:pPr>
            <a:r>
              <a:rPr lang="es-ES_tradnl" sz="2400" dirty="0">
                <a:solidFill>
                  <a:srgbClr val="635C5B"/>
                </a:solidFill>
                <a:latin typeface="Gill Sans MT" panose="020B0502020104020203" pitchFamily="34" charset="0"/>
              </a:rPr>
              <a:t>Experiencias previas (tanto positivas como negativas).</a:t>
            </a:r>
          </a:p>
          <a:p>
            <a:pPr marL="800100" lvl="1" indent="-342900" algn="just">
              <a:buFont typeface="Wingdings" pitchFamily="2" charset="2"/>
              <a:buChar char="§"/>
            </a:pPr>
            <a:r>
              <a:rPr lang="es-ES_tradnl" sz="2400" dirty="0">
                <a:solidFill>
                  <a:srgbClr val="635C5B"/>
                </a:solidFill>
                <a:latin typeface="Gill Sans MT" panose="020B0502020104020203" pitchFamily="34" charset="0"/>
              </a:rPr>
              <a:t>Intereses organizacionales.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400" dirty="0">
              <a:solidFill>
                <a:srgbClr val="635C5B"/>
              </a:solidFill>
              <a:latin typeface="Gill Sans MT" panose="020B0502020104020203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rgbClr val="002F6C"/>
                </a:solidFill>
                <a:latin typeface="Gill Sans MT" panose="020B0502020104020203" pitchFamily="34" charset="0"/>
              </a:rPr>
              <a:t>Las motivaciones de las personas cambian con el paso del tiempo.</a:t>
            </a:r>
          </a:p>
        </p:txBody>
      </p:sp>
    </p:spTree>
    <p:extLst>
      <p:ext uri="{BB962C8B-B14F-4D97-AF65-F5344CB8AC3E}">
        <p14:creationId xmlns:p14="http://schemas.microsoft.com/office/powerpoint/2010/main" val="18720544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0958" y="152400"/>
            <a:ext cx="5034643" cy="65532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5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¿CUÁLES SON LAS PRINCIPALES MOTIVACIONES DE LOS FINANCIADORES O DONANTES?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95C9AEF-3505-4F4E-AA0A-8BC7F2627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1968391"/>
            <a:ext cx="3401786" cy="323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706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9365E8-10AD-7F47-B823-C7E50C9BB13B}"/>
              </a:ext>
            </a:extLst>
          </p:cNvPr>
          <p:cNvSpPr/>
          <p:nvPr/>
        </p:nvSpPr>
        <p:spPr>
          <a:xfrm rot="16200000">
            <a:off x="-1143000" y="2971800"/>
            <a:ext cx="6553200" cy="914400"/>
          </a:xfrm>
          <a:prstGeom prst="rect">
            <a:avLst/>
          </a:prstGeom>
          <a:solidFill>
            <a:srgbClr val="BA0C2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00" b="1" dirty="0">
                <a:latin typeface="Gill Sans" panose="020B0502020104020203" pitchFamily="34" charset="-79"/>
                <a:cs typeface="Gill Sans" panose="020B0502020104020203" pitchFamily="34" charset="-79"/>
              </a:rPr>
              <a:t>LISTA DE MOTIVACIONES INSTITUCIONALES</a:t>
            </a:r>
          </a:p>
        </p:txBody>
      </p:sp>
      <p:pic>
        <p:nvPicPr>
          <p:cNvPr id="7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B735E9DF-4ADD-4040-A1F1-1B349E8DE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1" y="304801"/>
            <a:ext cx="2291143" cy="92333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A7CFC13-F8FB-8C41-86B5-478BC7B938AD}"/>
              </a:ext>
            </a:extLst>
          </p:cNvPr>
          <p:cNvSpPr txBox="1"/>
          <p:nvPr/>
        </p:nvSpPr>
        <p:spPr>
          <a:xfrm>
            <a:off x="3048001" y="1750874"/>
            <a:ext cx="684871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35C5B"/>
                </a:solidFill>
                <a:latin typeface="Gill Sans MT" panose="020B0502020104020203" pitchFamily="34" charset="0"/>
              </a:rPr>
              <a:t>Promoción de los Derechos Humanos.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35C5B"/>
                </a:solidFill>
                <a:latin typeface="Gill Sans MT" panose="020B0502020104020203" pitchFamily="34" charset="0"/>
              </a:rPr>
              <a:t>Construir una marca competitiva vinculada a temas de Responsabilidad Social.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35C5B"/>
                </a:solidFill>
                <a:latin typeface="Gill Sans MT" panose="020B0502020104020203" pitchFamily="34" charset="0"/>
              </a:rPr>
              <a:t>Desarrollar liderazgo.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35C5B"/>
                </a:solidFill>
                <a:latin typeface="Gill Sans MT" panose="020B0502020104020203" pitchFamily="34" charset="0"/>
              </a:rPr>
              <a:t>Impactar en las metas de desarrollo sustentable (especialmente los financiadores internacionales).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35C5B"/>
                </a:solidFill>
                <a:latin typeface="Gill Sans MT" panose="020B0502020104020203" pitchFamily="34" charset="0"/>
              </a:rPr>
              <a:t>Tener un mayor impacto social y escalar los programas.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35C5B"/>
                </a:solidFill>
                <a:latin typeface="Gill Sans MT" panose="020B0502020104020203" pitchFamily="34" charset="0"/>
              </a:rPr>
              <a:t>Generar lealtad de sus colaboradores y empleados.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35C5B"/>
                </a:solidFill>
                <a:latin typeface="Gill Sans MT" panose="020B0502020104020203" pitchFamily="34" charset="0"/>
              </a:rPr>
              <a:t>Promover el desarrollo comunitario.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35C5B"/>
                </a:solidFill>
                <a:latin typeface="Gill Sans MT" panose="020B0502020104020203" pitchFamily="34" charset="0"/>
              </a:rPr>
              <a:t>Promover el desarrollo con equidad de género.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35C5B"/>
                </a:solidFill>
                <a:latin typeface="Gill Sans MT" panose="020B0502020104020203" pitchFamily="34" charset="0"/>
              </a:rPr>
              <a:t>Promover la diversidad e inclusión.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35C5B"/>
                </a:solidFill>
                <a:latin typeface="Gill Sans MT" panose="020B0502020104020203" pitchFamily="34" charset="0"/>
              </a:rPr>
              <a:t>Promover la seguridad en las zonas donde tienen sus empresas.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s-ES_tradnl" dirty="0">
              <a:solidFill>
                <a:srgbClr val="635C5B"/>
              </a:solidFill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s-ES_tradnl" dirty="0">
              <a:solidFill>
                <a:srgbClr val="635C5B"/>
              </a:solidFill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s-ES_tradnl" dirty="0">
              <a:solidFill>
                <a:srgbClr val="635C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1455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 rot="16200000">
            <a:off x="-952500" y="2781300"/>
            <a:ext cx="6553200" cy="12954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LISTA DE MOTIVACIOENS PERSONALES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0B994CA-0C1B-DE4C-8C3F-667E85750B4F}"/>
              </a:ext>
            </a:extLst>
          </p:cNvPr>
          <p:cNvSpPr txBox="1"/>
          <p:nvPr/>
        </p:nvSpPr>
        <p:spPr>
          <a:xfrm>
            <a:off x="3352801" y="1371600"/>
            <a:ext cx="684871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s-ES_tradnl" sz="2200" dirty="0">
                <a:solidFill>
                  <a:srgbClr val="635C5B"/>
                </a:solidFill>
                <a:latin typeface="Gill Sans MT" panose="020B0502020104020203" pitchFamily="34" charset="0"/>
              </a:rPr>
              <a:t>Pertenecer a un grupo de personas involucradas en una causa.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sz="2200" dirty="0">
                <a:solidFill>
                  <a:srgbClr val="635C5B"/>
                </a:solidFill>
                <a:latin typeface="Gill Sans MT" panose="020B0502020104020203" pitchFamily="34" charset="0"/>
              </a:rPr>
              <a:t>Contar con prestigio o reputación.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sz="2200" dirty="0">
                <a:solidFill>
                  <a:srgbClr val="635C5B"/>
                </a:solidFill>
                <a:latin typeface="Gill Sans MT" panose="020B0502020104020203" pitchFamily="34" charset="0"/>
              </a:rPr>
              <a:t>Formar parte de una red.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sz="2200" dirty="0">
                <a:solidFill>
                  <a:srgbClr val="635C5B"/>
                </a:solidFill>
                <a:latin typeface="Gill Sans MT" panose="020B0502020104020203" pitchFamily="34" charset="0"/>
              </a:rPr>
              <a:t>Hacer </a:t>
            </a:r>
            <a:r>
              <a:rPr lang="es-ES_tradnl" sz="2200" dirty="0" err="1">
                <a:solidFill>
                  <a:srgbClr val="635C5B"/>
                </a:solidFill>
                <a:latin typeface="Gill Sans MT" panose="020B0502020104020203" pitchFamily="34" charset="0"/>
              </a:rPr>
              <a:t>networking</a:t>
            </a:r>
            <a:r>
              <a:rPr lang="es-ES_tradnl" sz="2200" dirty="0">
                <a:solidFill>
                  <a:srgbClr val="635C5B"/>
                </a:solidFill>
                <a:latin typeface="Gill Sans MT" panose="020B0502020104020203" pitchFamily="34" charset="0"/>
              </a:rPr>
              <a:t>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sz="2200" dirty="0">
                <a:solidFill>
                  <a:srgbClr val="635C5B"/>
                </a:solidFill>
                <a:latin typeface="Gill Sans MT" panose="020B0502020104020203" pitchFamily="34" charset="0"/>
              </a:rPr>
              <a:t>Trascender por medio de apoyar una causa.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sz="2200" dirty="0">
                <a:solidFill>
                  <a:srgbClr val="635C5B"/>
                </a:solidFill>
                <a:latin typeface="Gill Sans MT" panose="020B0502020104020203" pitchFamily="34" charset="0"/>
              </a:rPr>
              <a:t>Compartir su talento con otros.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sz="2200" dirty="0">
                <a:solidFill>
                  <a:srgbClr val="635C5B"/>
                </a:solidFill>
                <a:latin typeface="Gill Sans MT" panose="020B0502020104020203" pitchFamily="34" charset="0"/>
              </a:rPr>
              <a:t>Fortalecer su imagen.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sz="2200" dirty="0">
                <a:solidFill>
                  <a:srgbClr val="635C5B"/>
                </a:solidFill>
                <a:latin typeface="Gill Sans MT" panose="020B0502020104020203" pitchFamily="34" charset="0"/>
              </a:rPr>
              <a:t>Colaborar para solucionar una causa que les interese.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s-ES_tradnl" sz="2200" dirty="0">
              <a:solidFill>
                <a:srgbClr val="635C5B"/>
              </a:solidFill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s-ES_tradnl" sz="2200" dirty="0">
              <a:solidFill>
                <a:srgbClr val="635C5B"/>
              </a:solidFill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s-ES_tradnl" sz="2200" dirty="0">
              <a:solidFill>
                <a:srgbClr val="635C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2245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9365E8-10AD-7F47-B823-C7E50C9BB13B}"/>
              </a:ext>
            </a:extLst>
          </p:cNvPr>
          <p:cNvSpPr/>
          <p:nvPr/>
        </p:nvSpPr>
        <p:spPr>
          <a:xfrm>
            <a:off x="1676400" y="152400"/>
            <a:ext cx="2819400" cy="6553200"/>
          </a:xfrm>
          <a:prstGeom prst="rect">
            <a:avLst/>
          </a:prstGeom>
          <a:solidFill>
            <a:srgbClr val="BA0C2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latin typeface="Gill Sans MT" panose="020B0502020104020203" pitchFamily="34" charset="0"/>
                <a:cs typeface="Gill Sans" panose="020B0502020104020203" pitchFamily="34" charset="-79"/>
              </a:rPr>
              <a:t>PRINCIPALES BARRERAS DE LOS DONANTES O FINANCIADORES</a:t>
            </a:r>
          </a:p>
        </p:txBody>
      </p:sp>
      <p:pic>
        <p:nvPicPr>
          <p:cNvPr id="7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B735E9DF-4ADD-4040-A1F1-1B349E8DE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1" y="304801"/>
            <a:ext cx="2291143" cy="92333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E134B85-65BC-614C-84C2-35192EF7FF29}"/>
              </a:ext>
            </a:extLst>
          </p:cNvPr>
          <p:cNvSpPr txBox="1"/>
          <p:nvPr/>
        </p:nvSpPr>
        <p:spPr>
          <a:xfrm>
            <a:off x="5385890" y="1371600"/>
            <a:ext cx="46206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C6463"/>
                </a:solidFill>
                <a:latin typeface="Gill Sans MT" panose="020B0502020104020203" pitchFamily="34" charset="0"/>
              </a:rPr>
              <a:t>Así como existen motivaciones para los financiadores, de la misma manera existen barreras, que les impiden comprometerse con la causa de la organización.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s-ES_tradnl" dirty="0">
              <a:solidFill>
                <a:srgbClr val="6C6463"/>
              </a:solidFill>
              <a:latin typeface="Gill Sans MT" panose="020B0502020104020203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C6463"/>
                </a:solidFill>
                <a:latin typeface="Gill Sans MT" panose="020B0502020104020203" pitchFamily="34" charset="0"/>
              </a:rPr>
              <a:t>Estas barreras  se descubren durante el proceso de investigación.</a:t>
            </a:r>
          </a:p>
          <a:p>
            <a:pPr algn="just"/>
            <a:endParaRPr lang="es-ES_tradnl" dirty="0">
              <a:solidFill>
                <a:srgbClr val="6C6463"/>
              </a:solidFill>
              <a:latin typeface="Gill Sans MT" panose="020B0502020104020203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_tradnl" dirty="0">
                <a:solidFill>
                  <a:srgbClr val="6C6463"/>
                </a:solidFill>
                <a:latin typeface="Gill Sans MT" panose="020B0502020104020203" pitchFamily="34" charset="0"/>
              </a:rPr>
              <a:t>También se pueden descubrir al conocer más de estas barreras. De existir la posibilidad, acercarse al donante y descubrirlas de manera personal.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F2B8B1-5C26-934F-B6F1-2849F7489F80}"/>
              </a:ext>
            </a:extLst>
          </p:cNvPr>
          <p:cNvSpPr txBox="1"/>
          <p:nvPr/>
        </p:nvSpPr>
        <p:spPr>
          <a:xfrm>
            <a:off x="4495800" y="5442752"/>
            <a:ext cx="6019800" cy="1246495"/>
          </a:xfrm>
          <a:prstGeom prst="rect">
            <a:avLst/>
          </a:prstGeom>
          <a:solidFill>
            <a:srgbClr val="002F6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2500" dirty="0">
                <a:solidFill>
                  <a:schemeClr val="bg1"/>
                </a:solidFill>
                <a:latin typeface="Gill Sans MT" panose="020B0502020104020203" pitchFamily="34" charset="0"/>
              </a:rPr>
              <a:t>¿Cuáles son las principales barreras que tienen los financiadores o donantes?</a:t>
            </a:r>
          </a:p>
          <a:p>
            <a:pPr algn="ctr"/>
            <a:endParaRPr lang="es-ES_tradnl" sz="2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3457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9365E8-10AD-7F47-B823-C7E50C9BB13B}"/>
              </a:ext>
            </a:extLst>
          </p:cNvPr>
          <p:cNvSpPr/>
          <p:nvPr/>
        </p:nvSpPr>
        <p:spPr>
          <a:xfrm>
            <a:off x="1638300" y="190500"/>
            <a:ext cx="6553200" cy="6477000"/>
          </a:xfrm>
          <a:prstGeom prst="rect">
            <a:avLst/>
          </a:prstGeom>
          <a:solidFill>
            <a:srgbClr val="BA0C2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MX" sz="1600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MX" sz="1600" b="1" dirty="0">
                <a:latin typeface="Gill Sans MT" panose="020B0502020104020203" pitchFamily="34" charset="0"/>
                <a:cs typeface="Gill Sans" panose="020B0502020104020203" pitchFamily="34" charset="-79"/>
              </a:rPr>
              <a:t>¿CUÁL HA SIDO LA EXPERIENCIAS MÁS EXITOSA CULTIVANDO A UN FINANCIADOR?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sz="1600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sz="1600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sz="1600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sz="1600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sz="1600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MX" sz="1600" b="1" dirty="0">
                <a:latin typeface="Gill Sans MT" panose="020B0502020104020203" pitchFamily="34" charset="0"/>
                <a:cs typeface="Gill Sans" panose="020B0502020104020203" pitchFamily="34" charset="-79"/>
              </a:rPr>
              <a:t>¿CUÁL HA SIDO LA EXPERIENCIA MENOS EXITOSA?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sz="1600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sz="1600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sz="1600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endParaRPr lang="es-MX" sz="1600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endParaRPr lang="es-MX" sz="1600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MX" sz="1600" b="1" dirty="0"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MX" sz="1600" b="1" dirty="0">
                <a:latin typeface="Gill Sans MT" panose="020B0502020104020203" pitchFamily="34" charset="0"/>
                <a:cs typeface="Gill Sans" panose="020B0502020104020203" pitchFamily="34" charset="-79"/>
              </a:rPr>
              <a:t>¿QUÉ ES LO QUE SE RESCATA DE ESTAS EXPERIENCIAS?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s-MX" sz="1600" b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sz="1600" b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7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B735E9DF-4ADD-4040-A1F1-1B349E8DE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1" y="304801"/>
            <a:ext cx="2291143" cy="92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8014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 rot="16200000">
            <a:off x="-952500" y="2781300"/>
            <a:ext cx="6553200" cy="12954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PROCESO DE CULTIVACIÓN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9CC5CB3-03FB-D04F-82B5-92796E4C8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368405"/>
              </p:ext>
            </p:extLst>
          </p:nvPr>
        </p:nvGraphicFramePr>
        <p:xfrm>
          <a:off x="2950030" y="1219200"/>
          <a:ext cx="74295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347977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7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B735E9DF-4ADD-4040-A1F1-1B349E8DE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276" y="5689937"/>
            <a:ext cx="2291143" cy="923331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D2036B84-A189-A34C-99A2-5233D0C3647C}"/>
              </a:ext>
            </a:extLst>
          </p:cNvPr>
          <p:cNvGrpSpPr/>
          <p:nvPr/>
        </p:nvGrpSpPr>
        <p:grpSpPr>
          <a:xfrm>
            <a:off x="1676400" y="3429000"/>
            <a:ext cx="8991600" cy="1752600"/>
            <a:chOff x="152400" y="2753380"/>
            <a:chExt cx="8915400" cy="1590544"/>
          </a:xfrm>
        </p:grpSpPr>
        <p:graphicFrame>
          <p:nvGraphicFramePr>
            <p:cNvPr id="8" name="Diagram 14">
              <a:extLst>
                <a:ext uri="{FF2B5EF4-FFF2-40B4-BE49-F238E27FC236}">
                  <a16:creationId xmlns:a16="http://schemas.microsoft.com/office/drawing/2014/main" id="{E931B523-0D58-194C-B237-A07FDA653BDB}"/>
                </a:ext>
              </a:extLst>
            </p:cNvPr>
            <p:cNvGraphicFramePr/>
            <p:nvPr/>
          </p:nvGraphicFramePr>
          <p:xfrm>
            <a:off x="152400" y="3293127"/>
            <a:ext cx="8915400" cy="105079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9" name="Left Brace 15">
              <a:extLst>
                <a:ext uri="{FF2B5EF4-FFF2-40B4-BE49-F238E27FC236}">
                  <a16:creationId xmlns:a16="http://schemas.microsoft.com/office/drawing/2014/main" id="{130A2E41-5337-3A4D-9227-0F1004E5B540}"/>
                </a:ext>
              </a:extLst>
            </p:cNvPr>
            <p:cNvSpPr/>
            <p:nvPr/>
          </p:nvSpPr>
          <p:spPr>
            <a:xfrm rot="5400000">
              <a:off x="1101725" y="2355850"/>
              <a:ext cx="266700" cy="2133600"/>
            </a:xfrm>
            <a:prstGeom prst="leftBrace">
              <a:avLst>
                <a:gd name="adj1" fmla="val 8333"/>
                <a:gd name="adj2" fmla="val 49274"/>
              </a:avLst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Left Brace 16">
              <a:extLst>
                <a:ext uri="{FF2B5EF4-FFF2-40B4-BE49-F238E27FC236}">
                  <a16:creationId xmlns:a16="http://schemas.microsoft.com/office/drawing/2014/main" id="{310237CA-4DF6-7445-82DD-6A7B563BCC7D}"/>
                </a:ext>
              </a:extLst>
            </p:cNvPr>
            <p:cNvSpPr/>
            <p:nvPr/>
          </p:nvSpPr>
          <p:spPr>
            <a:xfrm rot="5400000">
              <a:off x="3277394" y="2461418"/>
              <a:ext cx="266700" cy="1912938"/>
            </a:xfrm>
            <a:prstGeom prst="leftBrace">
              <a:avLst>
                <a:gd name="adj1" fmla="val 8333"/>
                <a:gd name="adj2" fmla="val 49274"/>
              </a:avLst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Left Brace 17">
              <a:extLst>
                <a:ext uri="{FF2B5EF4-FFF2-40B4-BE49-F238E27FC236}">
                  <a16:creationId xmlns:a16="http://schemas.microsoft.com/office/drawing/2014/main" id="{389AF649-8A22-9F43-A9F3-282EFA369C21}"/>
                </a:ext>
              </a:extLst>
            </p:cNvPr>
            <p:cNvSpPr/>
            <p:nvPr/>
          </p:nvSpPr>
          <p:spPr>
            <a:xfrm rot="5400000">
              <a:off x="4906169" y="2847181"/>
              <a:ext cx="258762" cy="1149350"/>
            </a:xfrm>
            <a:prstGeom prst="leftBrace">
              <a:avLst>
                <a:gd name="adj1" fmla="val 8333"/>
                <a:gd name="adj2" fmla="val 49274"/>
              </a:avLst>
            </a:prstGeom>
            <a:ln w="38100">
              <a:solidFill>
                <a:srgbClr val="1C50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Left Brace 18">
              <a:extLst>
                <a:ext uri="{FF2B5EF4-FFF2-40B4-BE49-F238E27FC236}">
                  <a16:creationId xmlns:a16="http://schemas.microsoft.com/office/drawing/2014/main" id="{41A42F45-7378-4F4B-AC7D-F6FE4D1A9827}"/>
                </a:ext>
              </a:extLst>
            </p:cNvPr>
            <p:cNvSpPr/>
            <p:nvPr/>
          </p:nvSpPr>
          <p:spPr>
            <a:xfrm rot="5400000">
              <a:off x="7183438" y="1852612"/>
              <a:ext cx="258762" cy="3138488"/>
            </a:xfrm>
            <a:prstGeom prst="leftBrace">
              <a:avLst>
                <a:gd name="adj1" fmla="val 8333"/>
                <a:gd name="adj2" fmla="val 49274"/>
              </a:avLst>
            </a:prstGeom>
            <a:ln w="38100">
              <a:solidFill>
                <a:srgbClr val="A1560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TextBox 19">
              <a:extLst>
                <a:ext uri="{FF2B5EF4-FFF2-40B4-BE49-F238E27FC236}">
                  <a16:creationId xmlns:a16="http://schemas.microsoft.com/office/drawing/2014/main" id="{4D4FB753-1449-7D4E-BE1E-7F8CE6FF189E}"/>
                </a:ext>
              </a:extLst>
            </p:cNvPr>
            <p:cNvSpPr txBox="1"/>
            <p:nvPr/>
          </p:nvSpPr>
          <p:spPr>
            <a:xfrm>
              <a:off x="473075" y="2897187"/>
              <a:ext cx="1524000" cy="2793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IDENTIFICAR</a:t>
              </a:r>
            </a:p>
          </p:txBody>
        </p:sp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0518BBAB-A75F-2242-9858-33BB87D89A03}"/>
                </a:ext>
              </a:extLst>
            </p:cNvPr>
            <p:cNvSpPr txBox="1"/>
            <p:nvPr/>
          </p:nvSpPr>
          <p:spPr>
            <a:xfrm>
              <a:off x="2422525" y="2895600"/>
              <a:ext cx="1844675" cy="2793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COMPROMETER</a:t>
              </a: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5CA8B35D-B752-1245-9C5F-941064B19A45}"/>
                </a:ext>
              </a:extLst>
            </p:cNvPr>
            <p:cNvSpPr txBox="1"/>
            <p:nvPr/>
          </p:nvSpPr>
          <p:spPr>
            <a:xfrm>
              <a:off x="4419600" y="2753380"/>
              <a:ext cx="1524000" cy="4748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C503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1C5038"/>
                  </a:solidFill>
                  <a:latin typeface="+mj-lt"/>
                </a:rPr>
                <a:t>SOLICITAR RECURSOS</a:t>
              </a:r>
            </a:p>
          </p:txBody>
        </p:sp>
        <p:sp>
          <p:nvSpPr>
            <p:cNvPr id="16" name="TextBox 22">
              <a:extLst>
                <a:ext uri="{FF2B5EF4-FFF2-40B4-BE49-F238E27FC236}">
                  <a16:creationId xmlns:a16="http://schemas.microsoft.com/office/drawing/2014/main" id="{4BF3D0EA-EA1B-0B47-8C4B-EFE092F879BF}"/>
                </a:ext>
              </a:extLst>
            </p:cNvPr>
            <p:cNvSpPr txBox="1"/>
            <p:nvPr/>
          </p:nvSpPr>
          <p:spPr>
            <a:xfrm>
              <a:off x="6542088" y="2753380"/>
              <a:ext cx="1524000" cy="4748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A1560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A1560B"/>
                  </a:solidFill>
                  <a:latin typeface="+mj-lt"/>
                </a:rPr>
                <a:t>RECIBIR LOS</a:t>
              </a:r>
            </a:p>
            <a:p>
              <a:pPr algn="ctr">
                <a:defRPr/>
              </a:pPr>
              <a:r>
                <a:rPr lang="en-US" sz="1400" b="1" dirty="0">
                  <a:solidFill>
                    <a:srgbClr val="A1560B"/>
                  </a:solidFill>
                  <a:latin typeface="+mj-lt"/>
                </a:rPr>
                <a:t>FONDOS </a:t>
              </a:r>
            </a:p>
          </p:txBody>
        </p:sp>
      </p:grp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7E350BF-DDF4-F64A-9CD5-D4B16E89D04B}"/>
              </a:ext>
            </a:extLst>
          </p:cNvPr>
          <p:cNvSpPr/>
          <p:nvPr/>
        </p:nvSpPr>
        <p:spPr>
          <a:xfrm>
            <a:off x="1676400" y="152400"/>
            <a:ext cx="8915400" cy="1956863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ETAPAS DEL PROCESO DE CULTIVACIÓN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9EB5F96-3330-1844-8846-AC6FB76C329E}"/>
              </a:ext>
            </a:extLst>
          </p:cNvPr>
          <p:cNvSpPr txBox="1"/>
          <p:nvPr/>
        </p:nvSpPr>
        <p:spPr>
          <a:xfrm>
            <a:off x="1676400" y="4971623"/>
            <a:ext cx="88392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RETENCIÓN</a:t>
            </a:r>
            <a:r>
              <a:rPr lang="es-MX" dirty="0"/>
              <a:t> / </a:t>
            </a:r>
            <a:r>
              <a:rPr lang="es-MX" b="1" dirty="0"/>
              <a:t>CULTIVACIÓN PERMANENTE</a:t>
            </a:r>
          </a:p>
        </p:txBody>
      </p:sp>
    </p:spTree>
    <p:extLst>
      <p:ext uri="{BB962C8B-B14F-4D97-AF65-F5344CB8AC3E}">
        <p14:creationId xmlns:p14="http://schemas.microsoft.com/office/powerpoint/2010/main" val="20486082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9365E8-10AD-7F47-B823-C7E50C9BB13B}"/>
              </a:ext>
            </a:extLst>
          </p:cNvPr>
          <p:cNvSpPr/>
          <p:nvPr/>
        </p:nvSpPr>
        <p:spPr>
          <a:xfrm>
            <a:off x="1611386" y="152400"/>
            <a:ext cx="6553200" cy="6553200"/>
          </a:xfrm>
          <a:prstGeom prst="rect">
            <a:avLst/>
          </a:prstGeom>
          <a:solidFill>
            <a:srgbClr val="BA0C2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>
                <a:latin typeface="Gill Sans MT" panose="020B0502020104020203" pitchFamily="34" charset="0"/>
                <a:cs typeface="Gill Sans" panose="020B0502020104020203" pitchFamily="34" charset="-79"/>
              </a:rPr>
              <a:t>PLAN  DE CULTIVACIÓN DE DONANTES</a:t>
            </a:r>
          </a:p>
        </p:txBody>
      </p:sp>
      <p:pic>
        <p:nvPicPr>
          <p:cNvPr id="7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B735E9DF-4ADD-4040-A1F1-1B349E8DE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1" y="304801"/>
            <a:ext cx="2291143" cy="92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0515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641CD87-36BF-E145-BE81-D2A4F948F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9444" y="2362200"/>
            <a:ext cx="8493757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846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C4B6CAF-27B5-4D4D-B5D9-E555A9DBC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F7FAEA23-B102-8B4A-A3C7-9417CAACF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0801" y="1809799"/>
            <a:ext cx="7015843" cy="3238402"/>
          </a:xfrm>
        </p:spPr>
        <p:txBody>
          <a:bodyPr>
            <a:noAutofit/>
          </a:bodyPr>
          <a:lstStyle/>
          <a:p>
            <a:pPr algn="ctr"/>
            <a:r>
              <a:rPr lang="es-MX" sz="2500" dirty="0">
                <a:latin typeface="Gill Sans MT" panose="020B0502020104020203" pitchFamily="34" charset="0"/>
              </a:rPr>
              <a:t>PAQUETE DE MOVILIZACIÓN Y GENERACIÓN DE RECURSOS</a:t>
            </a:r>
            <a:br>
              <a:rPr lang="es-MX" sz="2500" dirty="0">
                <a:latin typeface="Gill Sans MT" panose="020B0502020104020203" pitchFamily="34" charset="0"/>
              </a:rPr>
            </a:br>
            <a:r>
              <a:rPr lang="es-MX" sz="1800" dirty="0">
                <a:latin typeface="Gill Sans MT" panose="020B0502020104020203" pitchFamily="34" charset="0"/>
              </a:rPr>
              <a:t>(PROGRAMA PARA LA SOCIEDAD CIVIL)</a:t>
            </a:r>
            <a:br>
              <a:rPr lang="es-MX" sz="1800" dirty="0">
                <a:latin typeface="Gill Sans MT" panose="020B0502020104020203" pitchFamily="34" charset="0"/>
              </a:rPr>
            </a:br>
            <a:br>
              <a:rPr lang="es-MX" sz="1800" dirty="0">
                <a:latin typeface="Gill Sans MT" panose="020B0502020104020203" pitchFamily="34" charset="0"/>
              </a:rPr>
            </a:br>
            <a:br>
              <a:rPr lang="es-MX" sz="1800" dirty="0">
                <a:latin typeface="Gill Sans MT" panose="020B0502020104020203" pitchFamily="34" charset="0"/>
              </a:rPr>
            </a:br>
            <a:br>
              <a:rPr lang="es-MX" sz="1800" dirty="0">
                <a:latin typeface="Gill Sans MT" panose="020B0502020104020203" pitchFamily="34" charset="0"/>
              </a:rPr>
            </a:br>
            <a:r>
              <a:rPr lang="es-MX" sz="2400" b="1" dirty="0">
                <a:latin typeface="Gill Sans MT" panose="020B0502020104020203" pitchFamily="34" charset="0"/>
              </a:rPr>
              <a:t>PRESENTACIÓN MÓDULO 4.</a:t>
            </a:r>
            <a:br>
              <a:rPr lang="es-MX" sz="2500" dirty="0">
                <a:latin typeface="Gill Sans MT" panose="020B0502020104020203" pitchFamily="34" charset="0"/>
              </a:rPr>
            </a:br>
            <a:r>
              <a:rPr lang="es-MX" sz="2500" b="1" dirty="0">
                <a:latin typeface="Gill Sans MT" panose="020B0502020104020203" pitchFamily="34" charset="0"/>
              </a:rPr>
              <a:t>PLAN DE MOVILIZACIÓN Y GENERACIÓN DE RECURSOS</a:t>
            </a:r>
            <a:br>
              <a:rPr lang="es-MX" sz="2800" b="1" dirty="0"/>
            </a:b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18872186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 rot="16200000">
            <a:off x="-1219200" y="3048000"/>
            <a:ext cx="6553200" cy="7620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OBJETIVOS DEL MÓDULO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7308EC-8B49-1A4D-A322-A49E5B70024D}"/>
              </a:ext>
            </a:extLst>
          </p:cNvPr>
          <p:cNvSpPr txBox="1">
            <a:spLocks/>
          </p:cNvSpPr>
          <p:nvPr/>
        </p:nvSpPr>
        <p:spPr>
          <a:xfrm>
            <a:off x="3048000" y="1196550"/>
            <a:ext cx="7010400" cy="52035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1" indent="0" algn="just">
              <a:buNone/>
            </a:pPr>
            <a:endParaRPr lang="es-ES_tradnl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CE4DFFB-A0D1-5D4A-A2D1-6D21A42BD1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45887"/>
              </p:ext>
            </p:extLst>
          </p:nvPr>
        </p:nvGraphicFramePr>
        <p:xfrm>
          <a:off x="2715473" y="2089160"/>
          <a:ext cx="7268786" cy="1742186"/>
        </p:xfrm>
        <a:graphic>
          <a:graphicData uri="http://schemas.openxmlformats.org/drawingml/2006/table">
            <a:tbl>
              <a:tblPr/>
              <a:tblGrid>
                <a:gridCol w="7268786">
                  <a:extLst>
                    <a:ext uri="{9D8B030D-6E8A-4147-A177-3AD203B41FA5}">
                      <a16:colId xmlns:a16="http://schemas.microsoft.com/office/drawing/2014/main" val="1619032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s-ES" sz="1800" dirty="0">
                          <a:solidFill>
                            <a:srgbClr val="595959"/>
                          </a:solidFill>
                          <a:effectLst/>
                          <a:latin typeface="Gill Sans MT" panose="020B0502020104020203" pitchFamily="34" charset="0"/>
                          <a:ea typeface="Gill Sans" panose="020B0502020104020203" pitchFamily="34" charset="-79"/>
                          <a:cs typeface="Times New Roman" panose="02020603050405020304" pitchFamily="18" charset="0"/>
                        </a:rPr>
                        <a:t>Identificar los retos y oportunidades que tiene la organización en la movilización de recursos.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endParaRPr lang="es-MX" sz="1800" dirty="0"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s-ES" sz="1800" dirty="0">
                          <a:solidFill>
                            <a:srgbClr val="595959"/>
                          </a:solidFill>
                          <a:effectLst/>
                          <a:latin typeface="Gill Sans MT" panose="020B0502020104020203" pitchFamily="34" charset="0"/>
                          <a:ea typeface="Gill Sans" panose="020B0502020104020203" pitchFamily="34" charset="-79"/>
                          <a:cs typeface="Times New Roman" panose="02020603050405020304" pitchFamily="18" charset="0"/>
                        </a:rPr>
                        <a:t>Desarrollar un Plan de movilización y generación de recursos, definiendo una mezcla exitosa de fuentes de financiamiento que estén alineadas con las necesidades y capacidades organizacionales.</a:t>
                      </a:r>
                      <a:endParaRPr lang="es-MX" sz="1800" dirty="0"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3669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2793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 rot="16200000">
            <a:off x="-1181100" y="3009900"/>
            <a:ext cx="6553200" cy="8382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CONCEPTOS BÁSICOS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171DBF1-50B2-414D-A39B-C2420AE3E07F}"/>
              </a:ext>
            </a:extLst>
          </p:cNvPr>
          <p:cNvSpPr txBox="1"/>
          <p:nvPr/>
        </p:nvSpPr>
        <p:spPr>
          <a:xfrm>
            <a:off x="2819401" y="1239412"/>
            <a:ext cx="7519307" cy="5022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600" b="1" dirty="0">
                <a:solidFill>
                  <a:srgbClr val="595959"/>
                </a:solidFill>
                <a:latin typeface="Gill Sans MT" panose="020B0502020104020203" pitchFamily="34" charset="0"/>
                <a:ea typeface="Gill Sans" panose="020B0502020104020203" pitchFamily="34" charset="-79"/>
                <a:cs typeface="Times New Roman" panose="02020603050405020304" pitchFamily="18" charset="0"/>
              </a:rPr>
              <a:t>Objetivos específicos: </a:t>
            </a:r>
            <a:r>
              <a:rPr lang="es-ES" sz="1600" dirty="0">
                <a:solidFill>
                  <a:srgbClr val="595959"/>
                </a:solidFill>
                <a:latin typeface="Gill Sans MT" panose="020B0502020104020203" pitchFamily="34" charset="0"/>
                <a:ea typeface="Gill Sans" panose="020B0502020104020203" pitchFamily="34" charset="-79"/>
                <a:cs typeface="Times New Roman" panose="02020603050405020304" pitchFamily="18" charset="0"/>
              </a:rPr>
              <a:t>Aspiraciones o propósitos que se pretenden lograr para cumplir el objetivo estratégico. </a:t>
            </a:r>
          </a:p>
          <a:p>
            <a:pPr algn="just">
              <a:lnSpc>
                <a:spcPct val="107000"/>
              </a:lnSpc>
            </a:pPr>
            <a:endParaRPr lang="es-MX" sz="1600" dirty="0">
              <a:latin typeface="Gill Sans MT" panose="020B0502020104020203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600" b="1" dirty="0">
                <a:solidFill>
                  <a:srgbClr val="595959"/>
                </a:solidFill>
                <a:latin typeface="Gill Sans MT" panose="020B0502020104020203" pitchFamily="34" charset="0"/>
                <a:ea typeface="Gill Sans" panose="020B0502020104020203" pitchFamily="34" charset="-79"/>
                <a:cs typeface="Times New Roman" panose="02020603050405020304" pitchFamily="18" charset="0"/>
              </a:rPr>
              <a:t>Estrategias: </a:t>
            </a:r>
            <a:r>
              <a:rPr lang="es-ES" sz="1600" dirty="0">
                <a:solidFill>
                  <a:srgbClr val="595959"/>
                </a:solidFill>
                <a:latin typeface="Gill Sans MT" panose="020B0502020104020203" pitchFamily="34" charset="0"/>
                <a:ea typeface="Gill Sans" panose="020B0502020104020203" pitchFamily="34" charset="-79"/>
                <a:cs typeface="Times New Roman" panose="02020603050405020304" pitchFamily="18" charset="0"/>
              </a:rPr>
              <a:t>Guías generales de acción para el cumplimiento de objetivos.</a:t>
            </a: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endParaRPr lang="es-MX" sz="1600" dirty="0">
              <a:latin typeface="Gill Sans MT" panose="020B0502020104020203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600" b="1" dirty="0">
                <a:solidFill>
                  <a:srgbClr val="595959"/>
                </a:solidFill>
                <a:latin typeface="Gill Sans MT" panose="020B0502020104020203" pitchFamily="34" charset="0"/>
                <a:ea typeface="Gill Sans" panose="020B0502020104020203" pitchFamily="34" charset="-79"/>
                <a:cs typeface="Times New Roman" panose="02020603050405020304" pitchFamily="18" charset="0"/>
              </a:rPr>
              <a:t>Actividades: </a:t>
            </a:r>
            <a:r>
              <a:rPr lang="es-ES" sz="1600" dirty="0">
                <a:solidFill>
                  <a:srgbClr val="595959"/>
                </a:solidFill>
                <a:latin typeface="Gill Sans MT" panose="020B0502020104020203" pitchFamily="34" charset="0"/>
                <a:ea typeface="Gill Sans" panose="020B0502020104020203" pitchFamily="34" charset="-79"/>
                <a:cs typeface="Times New Roman" panose="02020603050405020304" pitchFamily="18" charset="0"/>
              </a:rPr>
              <a:t>Desglose de las acciones que componen las estrategias.</a:t>
            </a: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endParaRPr lang="es-MX" sz="1600" dirty="0">
              <a:latin typeface="Gill Sans MT" panose="020B0502020104020203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600" b="1" dirty="0">
                <a:solidFill>
                  <a:srgbClr val="595959"/>
                </a:solidFill>
                <a:latin typeface="Gill Sans MT" panose="020B0502020104020203" pitchFamily="34" charset="0"/>
                <a:ea typeface="Gill Sans" panose="020B0502020104020203" pitchFamily="34" charset="-79"/>
                <a:cs typeface="Times New Roman" panose="02020603050405020304" pitchFamily="18" charset="0"/>
              </a:rPr>
              <a:t>Metas: </a:t>
            </a:r>
            <a:r>
              <a:rPr lang="es-ES" sz="1600" dirty="0">
                <a:solidFill>
                  <a:srgbClr val="595959"/>
                </a:solidFill>
                <a:latin typeface="Gill Sans MT" panose="020B0502020104020203" pitchFamily="34" charset="0"/>
                <a:ea typeface="Gill Sans" panose="020B0502020104020203" pitchFamily="34" charset="-79"/>
                <a:cs typeface="Times New Roman" panose="02020603050405020304" pitchFamily="18" charset="0"/>
              </a:rPr>
              <a:t>Indicadores de progreso de las estrategias.</a:t>
            </a: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endParaRPr lang="es-MX" sz="1600" dirty="0">
              <a:latin typeface="Gill Sans MT" panose="020B0502020104020203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s-ES" sz="1600" b="1" dirty="0">
                <a:solidFill>
                  <a:srgbClr val="595959"/>
                </a:solidFill>
                <a:latin typeface="Gill Sans MT" panose="020B0502020104020203" pitchFamily="34" charset="0"/>
                <a:ea typeface="Gill Sans" panose="020B0502020104020203" pitchFamily="34" charset="-79"/>
                <a:cs typeface="Times New Roman" panose="02020603050405020304" pitchFamily="18" charset="0"/>
              </a:rPr>
              <a:t>Medios de verificación: </a:t>
            </a:r>
            <a:r>
              <a:rPr lang="es-ES" sz="1600" dirty="0">
                <a:solidFill>
                  <a:srgbClr val="595959"/>
                </a:solidFill>
                <a:latin typeface="Gill Sans MT" panose="020B0502020104020203" pitchFamily="34" charset="0"/>
                <a:ea typeface="Gill Sans" panose="020B0502020104020203" pitchFamily="34" charset="-79"/>
                <a:cs typeface="Times New Roman" panose="02020603050405020304" pitchFamily="18" charset="0"/>
              </a:rPr>
              <a:t>Medio por el cual la OSC se cerciorará que se cumplieron con las metas. Por ejemplo, si la meta es recaudar 4 millones de pesos, el medio de verificación es el estado de cuenta del banco donde se ve reflejado el ingreso de los recursos.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s-ES" sz="1600" b="1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Necesidades de comunicación: </a:t>
            </a:r>
            <a:r>
              <a:rPr lang="es-ES" sz="16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Todos aquellos requerimientos que se necesitan desarrollar desde el área de diseño y/o comunicación para poder ejecutar el plan, por ejemplo, diseño de imagen de un evento, presentaciones de PPT, </a:t>
            </a:r>
            <a:r>
              <a:rPr lang="es-ES" sz="1600" dirty="0" err="1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one</a:t>
            </a:r>
            <a:r>
              <a:rPr lang="es-ES" sz="16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 pagers, videos, infografías, etc.</a:t>
            </a:r>
            <a:r>
              <a:rPr lang="es-MX" sz="16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 </a:t>
            </a:r>
          </a:p>
          <a:p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39116259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>
            <a:off x="1670957" y="152400"/>
            <a:ext cx="6526286" cy="65532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META AÑO 2020</a:t>
            </a:r>
          </a:p>
          <a:p>
            <a:pPr algn="ctr"/>
            <a:endParaRPr lang="es-MX" sz="3000" b="1" dirty="0"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endParaRPr lang="es-MX" sz="3000" b="1" dirty="0">
              <a:highlight>
                <a:srgbClr val="002F6C"/>
              </a:highlight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algn="ctr"/>
            <a:r>
              <a:rPr lang="es-MX" sz="3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________MILLONES DE PESOS</a:t>
            </a:r>
          </a:p>
          <a:p>
            <a:pPr algn="ctr"/>
            <a:endParaRPr lang="es-MX" sz="3000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78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9365E8-10AD-7F47-B823-C7E50C9BB13B}"/>
              </a:ext>
            </a:extLst>
          </p:cNvPr>
          <p:cNvSpPr/>
          <p:nvPr/>
        </p:nvSpPr>
        <p:spPr>
          <a:xfrm rot="16200000">
            <a:off x="-1104900" y="2933700"/>
            <a:ext cx="6553200" cy="990600"/>
          </a:xfrm>
          <a:prstGeom prst="rect">
            <a:avLst/>
          </a:prstGeom>
          <a:solidFill>
            <a:srgbClr val="BA0C2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200" b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7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B735E9DF-4ADD-4040-A1F1-1B349E8DE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1" y="304801"/>
            <a:ext cx="2291143" cy="92333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696F8FB-9109-184A-A8FB-D83D81DA84E5}"/>
              </a:ext>
            </a:extLst>
          </p:cNvPr>
          <p:cNvSpPr/>
          <p:nvPr/>
        </p:nvSpPr>
        <p:spPr>
          <a:xfrm>
            <a:off x="3240474" y="1081952"/>
            <a:ext cx="727512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200" dirty="0">
              <a:solidFill>
                <a:srgbClr val="002F6C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3F0B7F5-24E7-1B43-B9AA-252EF3577E32}"/>
              </a:ext>
            </a:extLst>
          </p:cNvPr>
          <p:cNvSpPr txBox="1"/>
          <p:nvPr/>
        </p:nvSpPr>
        <p:spPr>
          <a:xfrm>
            <a:off x="3240473" y="1229751"/>
            <a:ext cx="6817926" cy="120032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¿Cuáles son las fuentes de financiamiento que se pueden utilizar para el Plan de movilización y generación de recursos durante el año 2020?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5E42848-C449-DF4B-8C8E-C08984A00BE4}"/>
              </a:ext>
            </a:extLst>
          </p:cNvPr>
          <p:cNvSpPr txBox="1"/>
          <p:nvPr/>
        </p:nvSpPr>
        <p:spPr>
          <a:xfrm>
            <a:off x="3240473" y="2819400"/>
            <a:ext cx="6817926" cy="378565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endParaRPr lang="es-MX" sz="2400" b="1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Tx/>
              <a:buChar char="-"/>
            </a:pPr>
            <a:endParaRPr lang="es-MX" sz="2400" b="1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Tx/>
              <a:buChar char="-"/>
            </a:pPr>
            <a:endParaRPr lang="es-MX" sz="2400" b="1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Tx/>
              <a:buChar char="-"/>
            </a:pPr>
            <a:endParaRPr lang="es-MX" sz="2400" b="1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Tx/>
              <a:buChar char="-"/>
            </a:pPr>
            <a:endParaRPr lang="es-MX" sz="2400" b="1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Tx/>
              <a:buChar char="-"/>
            </a:pPr>
            <a:endParaRPr lang="es-MX" sz="2400" b="1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Tx/>
              <a:buChar char="-"/>
            </a:pPr>
            <a:endParaRPr lang="es-MX" sz="2400" b="1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Tx/>
              <a:buChar char="-"/>
            </a:pPr>
            <a:endParaRPr lang="es-MX" sz="2400" b="1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Tx/>
              <a:buChar char="-"/>
            </a:pPr>
            <a:endParaRPr lang="es-MX" sz="2400" b="1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s-MX" sz="2400" b="1" dirty="0">
              <a:solidFill>
                <a:srgbClr val="002F6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032186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 rot="16200000">
            <a:off x="-1219200" y="3048000"/>
            <a:ext cx="6553200" cy="7620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F177488-E360-D543-BE00-AA1B1442115C}"/>
              </a:ext>
            </a:extLst>
          </p:cNvPr>
          <p:cNvSpPr txBox="1"/>
          <p:nvPr/>
        </p:nvSpPr>
        <p:spPr>
          <a:xfrm>
            <a:off x="3240473" y="1317622"/>
            <a:ext cx="6817926" cy="76944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200" b="1" dirty="0">
                <a:solidFill>
                  <a:srgbClr val="002F6C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¿Qué ideas novedosas surgieron durante los talleres de fuentes de financiamiento? Módulo 2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4AD25BB-2567-BB41-95FF-DD611ECB0F60}"/>
              </a:ext>
            </a:extLst>
          </p:cNvPr>
          <p:cNvSpPr txBox="1"/>
          <p:nvPr/>
        </p:nvSpPr>
        <p:spPr>
          <a:xfrm>
            <a:off x="3240473" y="2514600"/>
            <a:ext cx="6817926" cy="34163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002F6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- </a:t>
            </a:r>
          </a:p>
          <a:p>
            <a:r>
              <a:rPr lang="es-MX" sz="2400" b="1" dirty="0">
                <a:solidFill>
                  <a:srgbClr val="002F6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- </a:t>
            </a:r>
          </a:p>
          <a:p>
            <a:r>
              <a:rPr lang="es-MX" sz="2400" b="1" dirty="0">
                <a:solidFill>
                  <a:srgbClr val="002F6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- </a:t>
            </a:r>
          </a:p>
          <a:p>
            <a:r>
              <a:rPr lang="es-MX" sz="2400" b="1" dirty="0">
                <a:solidFill>
                  <a:srgbClr val="002F6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- </a:t>
            </a:r>
          </a:p>
          <a:p>
            <a:r>
              <a:rPr lang="es-MX" sz="2400" b="1" dirty="0">
                <a:solidFill>
                  <a:srgbClr val="002F6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- </a:t>
            </a:r>
          </a:p>
          <a:p>
            <a:r>
              <a:rPr lang="es-MX" sz="2400" b="1" dirty="0">
                <a:solidFill>
                  <a:srgbClr val="002F6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-</a:t>
            </a:r>
          </a:p>
          <a:p>
            <a:r>
              <a:rPr lang="es-MX" sz="2400" b="1" dirty="0">
                <a:solidFill>
                  <a:srgbClr val="002F6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-</a:t>
            </a:r>
          </a:p>
          <a:p>
            <a:r>
              <a:rPr lang="es-MX" sz="2400" b="1" dirty="0">
                <a:solidFill>
                  <a:srgbClr val="002F6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-</a:t>
            </a:r>
          </a:p>
          <a:p>
            <a:r>
              <a:rPr lang="es-MX" sz="2400" b="1" dirty="0">
                <a:solidFill>
                  <a:srgbClr val="002F6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- </a:t>
            </a:r>
          </a:p>
        </p:txBody>
      </p:sp>
    </p:spTree>
    <p:extLst>
      <p:ext uri="{BB962C8B-B14F-4D97-AF65-F5344CB8AC3E}">
        <p14:creationId xmlns:p14="http://schemas.microsoft.com/office/powerpoint/2010/main" val="18185690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9365E8-10AD-7F47-B823-C7E50C9BB13B}"/>
              </a:ext>
            </a:extLst>
          </p:cNvPr>
          <p:cNvSpPr/>
          <p:nvPr/>
        </p:nvSpPr>
        <p:spPr>
          <a:xfrm>
            <a:off x="1611386" y="152400"/>
            <a:ext cx="6553200" cy="6553200"/>
          </a:xfrm>
          <a:prstGeom prst="rect">
            <a:avLst/>
          </a:prstGeom>
          <a:solidFill>
            <a:srgbClr val="BA0C2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>
                <a:latin typeface="Gill Sans MT" panose="020B0502020104020203" pitchFamily="34" charset="0"/>
                <a:cs typeface="Gill Sans" panose="020B0502020104020203" pitchFamily="34" charset="-79"/>
              </a:rPr>
              <a:t>MATRIZ DEL PLAN DE MOVILIZACIÓN Y GENERACIÓN DE RECURSOS</a:t>
            </a:r>
          </a:p>
        </p:txBody>
      </p:sp>
      <p:pic>
        <p:nvPicPr>
          <p:cNvPr id="7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B735E9DF-4ADD-4040-A1F1-1B349E8DE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1" y="304801"/>
            <a:ext cx="2291143" cy="92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368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E9D6D5B-76C9-9444-AC45-65ADFF855D4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759418" y="2341611"/>
            <a:ext cx="8673165" cy="217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640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9365E8-10AD-7F47-B823-C7E50C9BB13B}"/>
              </a:ext>
            </a:extLst>
          </p:cNvPr>
          <p:cNvSpPr/>
          <p:nvPr/>
        </p:nvSpPr>
        <p:spPr>
          <a:xfrm>
            <a:off x="1611386" y="152400"/>
            <a:ext cx="6553200" cy="6553200"/>
          </a:xfrm>
          <a:prstGeom prst="rect">
            <a:avLst/>
          </a:prstGeom>
          <a:solidFill>
            <a:srgbClr val="BA0C2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>
                <a:latin typeface="Gill Sans MT" panose="020B0502020104020203" pitchFamily="34" charset="0"/>
                <a:cs typeface="Gill Sans" panose="020B0502020104020203" pitchFamily="34" charset="-79"/>
              </a:rPr>
              <a:t>MATRIZ DEL PLAN DE RECURSOS ECONÓMICOS</a:t>
            </a:r>
          </a:p>
        </p:txBody>
      </p:sp>
      <p:pic>
        <p:nvPicPr>
          <p:cNvPr id="7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B735E9DF-4ADD-4040-A1F1-1B349E8DE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1" y="304801"/>
            <a:ext cx="2291143" cy="92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358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73</a:t>
            </a:fld>
            <a:endParaRPr lang="en-US"/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B03AFF3-441A-2648-BABA-7E4EBEE0224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842460" y="1524001"/>
            <a:ext cx="8507080" cy="413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16012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C4B6CAF-27B5-4D4D-B5D9-E555A9DBC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F7FAEA23-B102-8B4A-A3C7-9417CAACF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0801" y="1809799"/>
            <a:ext cx="7015843" cy="3238402"/>
          </a:xfrm>
        </p:spPr>
        <p:txBody>
          <a:bodyPr>
            <a:noAutofit/>
          </a:bodyPr>
          <a:lstStyle/>
          <a:p>
            <a:pPr algn="ctr"/>
            <a:r>
              <a:rPr lang="es-MX" sz="2500" dirty="0">
                <a:latin typeface="Gill Sans MT" panose="020B0502020104020203" pitchFamily="34" charset="0"/>
              </a:rPr>
              <a:t>PAQUETE DE MOVILIZACIÓN Y GENERACIÓN DE RECURSOS</a:t>
            </a:r>
            <a:br>
              <a:rPr lang="es-MX" sz="2500" dirty="0">
                <a:latin typeface="Gill Sans MT" panose="020B0502020104020203" pitchFamily="34" charset="0"/>
              </a:rPr>
            </a:br>
            <a:r>
              <a:rPr lang="es-MX" sz="1800" dirty="0">
                <a:latin typeface="Gill Sans MT" panose="020B0502020104020203" pitchFamily="34" charset="0"/>
              </a:rPr>
              <a:t>(PROGRAMA PARA LA SOCIEDAD CIVIL)</a:t>
            </a:r>
            <a:br>
              <a:rPr lang="es-MX" sz="1800" dirty="0">
                <a:latin typeface="Gill Sans MT" panose="020B0502020104020203" pitchFamily="34" charset="0"/>
              </a:rPr>
            </a:br>
            <a:br>
              <a:rPr lang="es-MX" sz="1800" dirty="0">
                <a:latin typeface="Gill Sans MT" panose="020B0502020104020203" pitchFamily="34" charset="0"/>
              </a:rPr>
            </a:br>
            <a:br>
              <a:rPr lang="es-MX" sz="1800" dirty="0">
                <a:latin typeface="Gill Sans MT" panose="020B0502020104020203" pitchFamily="34" charset="0"/>
              </a:rPr>
            </a:br>
            <a:br>
              <a:rPr lang="es-MX" sz="1800" dirty="0">
                <a:latin typeface="Gill Sans MT" panose="020B0502020104020203" pitchFamily="34" charset="0"/>
              </a:rPr>
            </a:br>
            <a:r>
              <a:rPr lang="es-MX" sz="2400" b="1" dirty="0">
                <a:latin typeface="Gill Sans MT" panose="020B0502020104020203" pitchFamily="34" charset="0"/>
              </a:rPr>
              <a:t>PRESENTACIÓN MÓDULO 5.</a:t>
            </a:r>
            <a:br>
              <a:rPr lang="es-MX" sz="2500" dirty="0">
                <a:latin typeface="Gill Sans MT" panose="020B0502020104020203" pitchFamily="34" charset="0"/>
              </a:rPr>
            </a:br>
            <a:r>
              <a:rPr lang="es-MX" sz="2000" b="1" dirty="0">
                <a:latin typeface="Gill Sans MT" panose="020B0502020104020203" pitchFamily="34" charset="0"/>
              </a:rPr>
              <a:t>PROFESIONALIZACIÓN Y SISTEMATIZACIÓN DEL ÁREA DE MOVILIZACIÓN</a:t>
            </a:r>
            <a:br>
              <a:rPr lang="es-MX" sz="2800" b="1" dirty="0"/>
            </a:b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42912445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 rot="16200000">
            <a:off x="-1219200" y="3048000"/>
            <a:ext cx="6553200" cy="7620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cs typeface="Gill Sans" panose="020B0502020104020203" pitchFamily="34" charset="-79"/>
              </a:rPr>
              <a:t>OBJETIVOS DEL MÓDULO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7308EC-8B49-1A4D-A322-A49E5B70024D}"/>
              </a:ext>
            </a:extLst>
          </p:cNvPr>
          <p:cNvSpPr txBox="1">
            <a:spLocks/>
          </p:cNvSpPr>
          <p:nvPr/>
        </p:nvSpPr>
        <p:spPr>
          <a:xfrm>
            <a:off x="3048000" y="1196550"/>
            <a:ext cx="7010400" cy="52035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35C5B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1" indent="0" algn="just">
              <a:buNone/>
            </a:pPr>
            <a:endParaRPr lang="es-ES_tradnl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CE4DFFB-A0D1-5D4A-A2D1-6D21A42BD1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446419"/>
              </p:ext>
            </p:extLst>
          </p:nvPr>
        </p:nvGraphicFramePr>
        <p:xfrm>
          <a:off x="3056239" y="2209800"/>
          <a:ext cx="6733327" cy="2329180"/>
        </p:xfrm>
        <a:graphic>
          <a:graphicData uri="http://schemas.openxmlformats.org/drawingml/2006/table">
            <a:tbl>
              <a:tblPr/>
              <a:tblGrid>
                <a:gridCol w="6733327">
                  <a:extLst>
                    <a:ext uri="{9D8B030D-6E8A-4147-A177-3AD203B41FA5}">
                      <a16:colId xmlns:a16="http://schemas.microsoft.com/office/drawing/2014/main" val="1619032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8001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" sz="1800" dirty="0">
                          <a:solidFill>
                            <a:srgbClr val="595959"/>
                          </a:solidFill>
                          <a:effectLst/>
                          <a:latin typeface="Gill Sans MT" panose="020B0502020104020203" pitchFamily="34" charset="0"/>
                          <a:ea typeface="Gill Sans" panose="020B0502020104020203" pitchFamily="34" charset="-79"/>
                          <a:cs typeface="Times New Roman" panose="02020603050405020304" pitchFamily="18" charset="0"/>
                        </a:rPr>
                        <a:t>Reflexionar sobre los beneficios de llevar a cabo un proceso de sistematización del área de movilización de recursos.</a:t>
                      </a:r>
                    </a:p>
                    <a:p>
                      <a:pPr marL="8001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s-ES" sz="1800" dirty="0">
                        <a:solidFill>
                          <a:srgbClr val="595959"/>
                        </a:solidFill>
                        <a:effectLst/>
                        <a:latin typeface="Gill Sans MT" panose="020B0502020104020203" pitchFamily="34" charset="0"/>
                        <a:ea typeface="Gill Sans" panose="020B0502020104020203" pitchFamily="34" charset="-79"/>
                        <a:cs typeface="Times New Roman" panose="02020603050405020304" pitchFamily="18" charset="0"/>
                      </a:endParaRPr>
                    </a:p>
                    <a:p>
                      <a:pPr marL="8001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" sz="1800" dirty="0">
                          <a:solidFill>
                            <a:srgbClr val="595959"/>
                          </a:solidFill>
                          <a:effectLst/>
                          <a:latin typeface="Gill Sans MT" panose="020B0502020104020203" pitchFamily="34" charset="0"/>
                          <a:ea typeface="Gill Sans" panose="020B0502020104020203" pitchFamily="34" charset="-79"/>
                          <a:cs typeface="Times New Roman" panose="02020603050405020304" pitchFamily="18" charset="0"/>
                        </a:rPr>
                        <a:t>Identificar los elementos susceptibles de ser sistematizados dentro del área de movilización de recursos.</a:t>
                      </a:r>
                    </a:p>
                    <a:p>
                      <a:pPr marL="8001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s-MX" sz="1800" dirty="0"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0010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s-ES" sz="1800" dirty="0">
                          <a:solidFill>
                            <a:srgbClr val="595959"/>
                          </a:solidFill>
                          <a:effectLst/>
                          <a:latin typeface="Gill Sans MT" panose="020B0502020104020203" pitchFamily="34" charset="0"/>
                          <a:ea typeface="Gill Sans" panose="020B0502020104020203" pitchFamily="34" charset="-79"/>
                          <a:cs typeface="Times New Roman" panose="02020603050405020304" pitchFamily="18" charset="0"/>
                        </a:rPr>
                        <a:t>Definir las capacidades y los perfiles que se necesitan para llevar a cabo un proceso de sistematización del área.</a:t>
                      </a:r>
                      <a:endParaRPr lang="es-MX" sz="1800" dirty="0"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3669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96046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520934"/>
            <a:ext cx="1066800" cy="184666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 rot="16200000">
            <a:off x="-1181100" y="3009900"/>
            <a:ext cx="6553200" cy="8382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highlight>
                  <a:srgbClr val="002F6C"/>
                </a:highlight>
                <a:latin typeface="Gill Sans MT" panose="020B0502020104020203" pitchFamily="34" charset="0"/>
                <a:cs typeface="Gill Sans" panose="020B0502020104020203" pitchFamily="34" charset="-79"/>
              </a:rPr>
              <a:t>CONCEPTOS BÁSICOS</a:t>
            </a: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6224" y="82670"/>
            <a:ext cx="1666085" cy="67143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0B0220F-31CD-1548-9BD2-E5427C941658}"/>
              </a:ext>
            </a:extLst>
          </p:cNvPr>
          <p:cNvSpPr txBox="1"/>
          <p:nvPr/>
        </p:nvSpPr>
        <p:spPr>
          <a:xfrm>
            <a:off x="3352800" y="6197770"/>
            <a:ext cx="6858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1. Martinic Sergio (1984), citado por Ocampo A. (2000) 2. Jara Oscar (1998). Citado por Berdegué, J. (2000)</a:t>
            </a:r>
          </a:p>
          <a:p>
            <a:r>
              <a:rPr lang="es-MX" sz="900" dirty="0"/>
              <a:t>3 FAO (2004).  Acosta, Luis Alejandro. Guía práctica para la Sistematización de Proyectos y Programas de Cooperación Técnica. Oficina Regional de la FAO para Latinoamérica y el Caribe 2005.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196AC0B-E550-9346-BBBB-FD714A961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3400" y="673099"/>
            <a:ext cx="6985000" cy="55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101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 rot="16200000">
            <a:off x="-1219200" y="3048000"/>
            <a:ext cx="6553200" cy="7620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F177488-E360-D543-BE00-AA1B1442115C}"/>
              </a:ext>
            </a:extLst>
          </p:cNvPr>
          <p:cNvSpPr txBox="1"/>
          <p:nvPr/>
        </p:nvSpPr>
        <p:spPr>
          <a:xfrm>
            <a:off x="3240473" y="1317621"/>
            <a:ext cx="6817926" cy="73103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s-ES" sz="2000" b="1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Lista de elementos a sistematizar en el área de movilización de recursos</a:t>
            </a:r>
            <a:endParaRPr lang="es-MX" sz="2000" b="1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4AD25BB-2567-BB41-95FF-DD611ECB0F60}"/>
              </a:ext>
            </a:extLst>
          </p:cNvPr>
          <p:cNvSpPr txBox="1"/>
          <p:nvPr/>
        </p:nvSpPr>
        <p:spPr>
          <a:xfrm>
            <a:off x="3240473" y="2416862"/>
            <a:ext cx="6817926" cy="330513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Procesos para solicitar donativos o financiamientos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Procesos para cultivar o fidelizar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Planes de movilización y generación de recursos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Planeaciones estratégicas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Planes de trabajo de las/los miembros del área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Lista de aliados o donantes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Propuestas diseñadas 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Documentos legales de la organización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Información general sobre la organización</a:t>
            </a: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Experiencias previas con donantes y aliados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Materiales de comunicación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Convocatorias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Presupuestos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s-ES" sz="14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Mapeos de actores</a:t>
            </a:r>
            <a:endParaRPr lang="es-MX" sz="14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584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EF02D2-1436-CF42-8263-FB141C5A5688}"/>
              </a:ext>
            </a:extLst>
          </p:cNvPr>
          <p:cNvSpPr/>
          <p:nvPr/>
        </p:nvSpPr>
        <p:spPr>
          <a:xfrm rot="16200000">
            <a:off x="-1219200" y="3048000"/>
            <a:ext cx="6553200" cy="762000"/>
          </a:xfrm>
          <a:prstGeom prst="rect">
            <a:avLst/>
          </a:prstGeom>
          <a:solidFill>
            <a:srgbClr val="002F6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b="1" dirty="0">
              <a:highlight>
                <a:srgbClr val="002F6C"/>
              </a:highlight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F177488-E360-D543-BE00-AA1B1442115C}"/>
              </a:ext>
            </a:extLst>
          </p:cNvPr>
          <p:cNvSpPr txBox="1"/>
          <p:nvPr/>
        </p:nvSpPr>
        <p:spPr>
          <a:xfrm>
            <a:off x="3240473" y="1317622"/>
            <a:ext cx="6817926" cy="96237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s-ES" b="1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Beneficios de llevar a cabo la sistematización del área de movilización de recursos:</a:t>
            </a:r>
            <a:endParaRPr lang="es-MX" b="1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</a:pPr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4AD25BB-2567-BB41-95FF-DD611ECB0F60}"/>
              </a:ext>
            </a:extLst>
          </p:cNvPr>
          <p:cNvSpPr txBox="1"/>
          <p:nvPr/>
        </p:nvSpPr>
        <p:spPr>
          <a:xfrm>
            <a:off x="3240473" y="2416863"/>
            <a:ext cx="6817926" cy="229934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5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Ganar tiempo y rapidez para construir las propuestas para las/los donantes.</a:t>
            </a:r>
            <a:endParaRPr lang="es-MX" sz="15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5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Presentar las propuestas de las convocatorias a tiempo y de manera más ágil.</a:t>
            </a:r>
            <a:endParaRPr lang="es-MX" sz="15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5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Minimizar la curva de aprendizaje cuando una persona se incorpora al equipo.</a:t>
            </a:r>
            <a:endParaRPr lang="es-MX" sz="15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5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No perder información trascendente para la organización, cuando una persona del equipo deja la organización.</a:t>
            </a:r>
            <a:endParaRPr lang="es-MX" sz="15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5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Tener registros sobre las acciones y propuestas realizadas para un/a donante.</a:t>
            </a:r>
            <a:endParaRPr lang="es-MX" sz="15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5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Recuperar la memoria histórica.</a:t>
            </a:r>
            <a:endParaRPr lang="es-MX" sz="15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5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Fortalecer el trabajo institucional.</a:t>
            </a:r>
            <a:endParaRPr lang="es-MX" sz="15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s-ES" sz="1500" dirty="0">
                <a:solidFill>
                  <a:srgbClr val="595959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Recuperar las experiencias previas y aprender de las buenas y malas prácticas.</a:t>
            </a:r>
            <a:endParaRPr lang="es-MX" sz="1500" dirty="0">
              <a:solidFill>
                <a:srgbClr val="595959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6593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9365E8-10AD-7F47-B823-C7E50C9BB13B}"/>
              </a:ext>
            </a:extLst>
          </p:cNvPr>
          <p:cNvSpPr/>
          <p:nvPr/>
        </p:nvSpPr>
        <p:spPr>
          <a:xfrm>
            <a:off x="1611386" y="152400"/>
            <a:ext cx="6553200" cy="6553200"/>
          </a:xfrm>
          <a:prstGeom prst="rect">
            <a:avLst/>
          </a:prstGeom>
          <a:solidFill>
            <a:srgbClr val="BA0C2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000" b="1" dirty="0">
                <a:latin typeface="Gill Sans MT" panose="020B0502020104020203" pitchFamily="34" charset="0"/>
                <a:cs typeface="Gill Sans" panose="020B0502020104020203" pitchFamily="34" charset="-79"/>
              </a:rPr>
              <a:t>MATRIZ DE PLAN PARA LA SISTEMATIZACIÓN DEL ÁREA DE MOVILIZACIÓN</a:t>
            </a:r>
          </a:p>
        </p:txBody>
      </p:sp>
      <p:pic>
        <p:nvPicPr>
          <p:cNvPr id="7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B735E9DF-4ADD-4040-A1F1-1B349E8DE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1" y="304801"/>
            <a:ext cx="2291143" cy="92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688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80</a:t>
            </a:fld>
            <a:endParaRPr lang="en-US"/>
          </a:p>
        </p:txBody>
      </p:sp>
      <p:pic>
        <p:nvPicPr>
          <p:cNvPr id="9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7EF2B72-B4B6-504B-85E2-296B50924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244" y="152401"/>
            <a:ext cx="2291143" cy="92333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2273009-5903-C040-9E60-DEECAB98F25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057400" y="1478162"/>
            <a:ext cx="8038394" cy="400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639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DADD12B9AC8547ADDEB39D8078768C" ma:contentTypeVersion="223" ma:contentTypeDescription="Create a new document." ma:contentTypeScope="" ma:versionID="0a6331ce40b3413c9e35facb82c64138">
  <xsd:schema xmlns:xsd="http://www.w3.org/2001/XMLSchema" xmlns:xs="http://www.w3.org/2001/XMLSchema" xmlns:p="http://schemas.microsoft.com/office/2006/metadata/properties" xmlns:ns1="http://schemas.microsoft.com/sharepoint/v3" xmlns:ns2="f9347bd1-0b38-455a-9452-b4e67971548e" xmlns:ns3="80964fa5-9e98-4434-bf74-193e10d14e3e" targetNamespace="http://schemas.microsoft.com/office/2006/metadata/properties" ma:root="true" ma:fieldsID="2867b393a038e9aa09be141533ec7737" ns1:_="" ns2:_="" ns3:_="">
    <xsd:import namespace="http://schemas.microsoft.com/sharepoint/v3"/>
    <xsd:import namespace="f9347bd1-0b38-455a-9452-b4e67971548e"/>
    <xsd:import namespace="80964fa5-9e98-4434-bf74-193e10d14e3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_Flow_SignoffStatu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347bd1-0b38-455a-9452-b4e67971548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964fa5-9e98-4434-bf74-193e10d14e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7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8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Flow_SignoffStatus xmlns="80964fa5-9e98-4434-bf74-193e10d14e3e" xsi:nil="true"/>
    <_dlc_DocId xmlns="f9347bd1-0b38-455a-9452-b4e67971548e">XTWU6KEWX26W-777071957-177908</_dlc_DocId>
    <_dlc_DocIdUrl xmlns="f9347bd1-0b38-455a-9452-b4e67971548e">
      <Url>https://socialimpact.sharepoint.com/sites/ops/q0175231600001/_layouts/15/DocIdRedir.aspx?ID=XTWU6KEWX26W-777071957-177908</Url>
      <Description>XTWU6KEWX26W-777071957-177908</Description>
    </_dlc_DocIdUrl>
  </documentManagement>
</p:properties>
</file>

<file path=customXml/itemProps1.xml><?xml version="1.0" encoding="utf-8"?>
<ds:datastoreItem xmlns:ds="http://schemas.openxmlformats.org/officeDocument/2006/customXml" ds:itemID="{371D1145-23D0-4A29-93CB-43B66A4F2EC8}"/>
</file>

<file path=customXml/itemProps2.xml><?xml version="1.0" encoding="utf-8"?>
<ds:datastoreItem xmlns:ds="http://schemas.openxmlformats.org/officeDocument/2006/customXml" ds:itemID="{0542C205-33F8-41D7-B1E7-F8FFA3908FF7}"/>
</file>

<file path=customXml/itemProps3.xml><?xml version="1.0" encoding="utf-8"?>
<ds:datastoreItem xmlns:ds="http://schemas.openxmlformats.org/officeDocument/2006/customXml" ds:itemID="{B93D3B56-65C3-4FA8-B5F4-EEB98CD3E966}"/>
</file>

<file path=customXml/itemProps4.xml><?xml version="1.0" encoding="utf-8"?>
<ds:datastoreItem xmlns:ds="http://schemas.openxmlformats.org/officeDocument/2006/customXml" ds:itemID="{1FC7E382-D590-4A94-9DD3-238AB642EE0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4936</Words>
  <Application>Microsoft Office PowerPoint</Application>
  <PresentationFormat>Widescreen</PresentationFormat>
  <Paragraphs>901</Paragraphs>
  <Slides>80</Slides>
  <Notes>61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90" baseType="lpstr">
      <vt:lpstr>Arial</vt:lpstr>
      <vt:lpstr>Calibri</vt:lpstr>
      <vt:lpstr>Calibri Light</vt:lpstr>
      <vt:lpstr>Courier New</vt:lpstr>
      <vt:lpstr>Gill Sans</vt:lpstr>
      <vt:lpstr>Gill Sans MT</vt:lpstr>
      <vt:lpstr>Gill Sans Std</vt:lpstr>
      <vt:lpstr>Symbol</vt:lpstr>
      <vt:lpstr>Wingdings</vt:lpstr>
      <vt:lpstr>Tema de Office</vt:lpstr>
      <vt:lpstr>PowerPoint Presentation</vt:lpstr>
      <vt:lpstr>CONTENIDO</vt:lpstr>
      <vt:lpstr>PAQUETE DE MOVILIZACIÓN Y GENERACIÓN DE RECURSOS (PROGRAMA PARA LA SOCIEDAD CIVIL)    PRESENTACIÓN MÓDULO 1.  LÍMITES Y CRITERIOS INSTITUCIONALES PARA LA MOVILIZACIÓN DE RECURSOS </vt:lpstr>
      <vt:lpstr>PowerPoint Presentation</vt:lpstr>
      <vt:lpstr> ¿Qué se entiende por Movilización de Recursos? </vt:lpstr>
      <vt:lpstr> ¿Qué es lo más importante / qué es lo que más cuidamos como equipo en materia de movilización de recursos? </vt:lpstr>
      <vt:lpstr> ¿Cuáles son las prácticas respecto a la movilización de recursos que queremos mantener?</vt:lpstr>
      <vt:lpstr> ¿Cuáles son las prácticas que no valoramos y que consideramos negativas para la organización? Ya sea que las hagamos nosotros o alguna otra organización sobre la cual tengamos información.</vt:lpstr>
      <vt:lpstr>¿Cuáles son las prácticas en términos de movilizacion de recursos que queremos sumar?</vt:lpstr>
      <vt:lpstr> ¿Cón qué tipo de actores nos queremos relacionar y por qué? ¿Cuáles son sus características más relevantes?</vt:lpstr>
      <vt:lpstr>¿Con qué tipo de actores no nos queremos relacionar y porqué?</vt:lpstr>
      <vt:lpstr>DECÁLOGO DE LÍMITES Y CRITERIOS INSTITUCIONALES PARA LA MOVILIZACIÓN DE RECURSOS</vt:lpstr>
      <vt:lpstr>EJERCICIO FODA </vt:lpstr>
      <vt:lpstr>FODA MOVILIZACIÓN DE RECURSOS</vt:lpstr>
      <vt:lpstr>PAQUETE DE MOVILIZACIÓN Y GENERACIÓN DE RECURSOS PROGRAMA PARA LA SOCIEDAD CIVIL    PRESENTACIÓN MÓDULO 2. FUENTES DE FINANCIAMIENTO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REFERENCIAS</vt:lpstr>
      <vt:lpstr>PAQUETE DE MOVILIZACIÓN Y GENERACIÓN DE RECURSOS (PROGRAMA PARA LA SOCIEDAD CIVIL)    PRESENTACIÓN MÓDULO 3. PLAN DE CULTIVACIÓN DE DONANTES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PAQUETE DE MOVILIZACIÓN Y GENERACIÓN DE RECURSOS (PROGRAMA PARA LA SOCIEDAD CIVIL)    PRESENTACIÓN MÓDULO 4. PLAN DE MOVILIZACIÓN Y GENERACIÓN DE RECURSOS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PAQUETE DE MOVILIZACIÓN Y GENERACIÓN DE RECURSOS (PROGRAMA PARA LA SOCIEDAD CIVIL)    PRESENTACIÓN MÓDULO 5. PROFESIONALIZACIÓN Y SISTEMATIZACIÓN DEL ÁREA DE MOVILIZACIÓN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Maria de la Parra</dc:creator>
  <cp:lastModifiedBy>User</cp:lastModifiedBy>
  <cp:revision>7</cp:revision>
  <dcterms:created xsi:type="dcterms:W3CDTF">2020-06-05T14:42:30Z</dcterms:created>
  <dcterms:modified xsi:type="dcterms:W3CDTF">2020-06-11T17:01:25Z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0x01010015DADD12B9AC8547ADDEB39D8078768C</vt:lpwstr>
  </property>
  <property fmtid="{D5CDD505-2E9C-101B-9397-08002B2CF9AE}" pid="3" name="_dlc_DocIdItemGuid">
    <vt:lpwstr>22783557-8bdb-4ae5-854e-0d885532eca4</vt:lpwstr>
  </property>
</Properties>
</file>