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6.xml" ContentType="application/vnd.openxmlformats-officedocument.presentationml.slide+xml"/>
  <Override PartName="/ppt/diagrams/data1.xml" ContentType="application/vnd.openxmlformats-officedocument.drawingml.diagramData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12"/>
  </p:notesMasterIdLst>
  <p:sldIdLst>
    <p:sldId id="866" r:id="rId5"/>
    <p:sldId id="899" r:id="rId6"/>
    <p:sldId id="876" r:id="rId7"/>
    <p:sldId id="891" r:id="rId8"/>
    <p:sldId id="861" r:id="rId9"/>
    <p:sldId id="903" r:id="rId10"/>
    <p:sldId id="904" r:id="rId11"/>
  </p:sldIdLst>
  <p:sldSz cx="12192000" cy="6858000"/>
  <p:notesSz cx="6954838" cy="92408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a Corral" initials="CC" lastIdx="3" clrIdx="0">
    <p:extLst>
      <p:ext uri="{19B8F6BF-5375-455C-9EA6-DF929625EA0E}">
        <p15:presenceInfo xmlns:p15="http://schemas.microsoft.com/office/powerpoint/2012/main" userId="Carolina Corr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6699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434" autoAdjust="0"/>
  </p:normalViewPr>
  <p:slideViewPr>
    <p:cSldViewPr snapToGrid="0">
      <p:cViewPr varScale="1">
        <p:scale>
          <a:sx n="117" d="100"/>
          <a:sy n="117" d="100"/>
        </p:scale>
        <p:origin x="400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customXml" Target="../customXml/item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a Corral" userId="3e3612b4-f56e-407f-a1ac-f9efff6ffcf8" providerId="ADAL" clId="{67E4E4D2-3C34-4142-91F8-56AC7ADB999E}"/>
    <pc:docChg chg="undo custSel delSld modSld sldOrd delSection modSection">
      <pc:chgData name="Carolina Corral" userId="3e3612b4-f56e-407f-a1ac-f9efff6ffcf8" providerId="ADAL" clId="{67E4E4D2-3C34-4142-91F8-56AC7ADB999E}" dt="2020-04-30T17:40:23.114" v="1045" actId="20577"/>
      <pc:docMkLst>
        <pc:docMk/>
      </pc:docMkLst>
      <pc:sldChg chg="modSp mod ord">
        <pc:chgData name="Carolina Corral" userId="3e3612b4-f56e-407f-a1ac-f9efff6ffcf8" providerId="ADAL" clId="{67E4E4D2-3C34-4142-91F8-56AC7ADB999E}" dt="2020-04-30T17:40:23.114" v="1045" actId="20577"/>
        <pc:sldMkLst>
          <pc:docMk/>
          <pc:sldMk cId="202588231" sldId="861"/>
        </pc:sldMkLst>
        <pc:spChg chg="mod">
          <ac:chgData name="Carolina Corral" userId="3e3612b4-f56e-407f-a1ac-f9efff6ffcf8" providerId="ADAL" clId="{67E4E4D2-3C34-4142-91F8-56AC7ADB999E}" dt="2020-04-30T16:59:13.139" v="512" actId="20577"/>
          <ac:spMkLst>
            <pc:docMk/>
            <pc:sldMk cId="202588231" sldId="861"/>
            <ac:spMk id="4" creationId="{00000000-0000-0000-0000-000000000000}"/>
          </ac:spMkLst>
        </pc:spChg>
        <pc:spChg chg="mod">
          <ac:chgData name="Carolina Corral" userId="3e3612b4-f56e-407f-a1ac-f9efff6ffcf8" providerId="ADAL" clId="{67E4E4D2-3C34-4142-91F8-56AC7ADB999E}" dt="2020-04-30T17:40:23.114" v="1045" actId="20577"/>
          <ac:spMkLst>
            <pc:docMk/>
            <pc:sldMk cId="202588231" sldId="861"/>
            <ac:spMk id="8" creationId="{00000000-0000-0000-0000-000000000000}"/>
          </ac:spMkLst>
        </pc:spChg>
      </pc:sldChg>
      <pc:sldChg chg="modSp mod">
        <pc:chgData name="Carolina Corral" userId="3e3612b4-f56e-407f-a1ac-f9efff6ffcf8" providerId="ADAL" clId="{67E4E4D2-3C34-4142-91F8-56AC7ADB999E}" dt="2020-04-30T16:53:05.285" v="74" actId="20577"/>
        <pc:sldMkLst>
          <pc:docMk/>
          <pc:sldMk cId="468821047" sldId="866"/>
        </pc:sldMkLst>
        <pc:spChg chg="mod">
          <ac:chgData name="Carolina Corral" userId="3e3612b4-f56e-407f-a1ac-f9efff6ffcf8" providerId="ADAL" clId="{67E4E4D2-3C34-4142-91F8-56AC7ADB999E}" dt="2020-04-30T16:53:05.285" v="74" actId="20577"/>
          <ac:spMkLst>
            <pc:docMk/>
            <pc:sldMk cId="468821047" sldId="866"/>
            <ac:spMk id="2" creationId="{0F40EF2E-164A-4D20-A7AB-9C0DDC57C41F}"/>
          </ac:spMkLst>
        </pc:spChg>
      </pc:sldChg>
      <pc:sldChg chg="del">
        <pc:chgData name="Carolina Corral" userId="3e3612b4-f56e-407f-a1ac-f9efff6ffcf8" providerId="ADAL" clId="{67E4E4D2-3C34-4142-91F8-56AC7ADB999E}" dt="2020-04-30T16:57:34.384" v="407" actId="47"/>
        <pc:sldMkLst>
          <pc:docMk/>
          <pc:sldMk cId="2151403361" sldId="877"/>
        </pc:sldMkLst>
      </pc:sldChg>
      <pc:sldChg chg="del">
        <pc:chgData name="Carolina Corral" userId="3e3612b4-f56e-407f-a1ac-f9efff6ffcf8" providerId="ADAL" clId="{67E4E4D2-3C34-4142-91F8-56AC7ADB999E}" dt="2020-04-30T16:59:00.079" v="480" actId="47"/>
        <pc:sldMkLst>
          <pc:docMk/>
          <pc:sldMk cId="2542833457" sldId="878"/>
        </pc:sldMkLst>
      </pc:sldChg>
      <pc:sldChg chg="del">
        <pc:chgData name="Carolina Corral" userId="3e3612b4-f56e-407f-a1ac-f9efff6ffcf8" providerId="ADAL" clId="{67E4E4D2-3C34-4142-91F8-56AC7ADB999E}" dt="2020-04-30T16:57:36.447" v="408" actId="47"/>
        <pc:sldMkLst>
          <pc:docMk/>
          <pc:sldMk cId="3364930311" sldId="879"/>
        </pc:sldMkLst>
      </pc:sldChg>
      <pc:sldChg chg="del">
        <pc:chgData name="Carolina Corral" userId="3e3612b4-f56e-407f-a1ac-f9efff6ffcf8" providerId="ADAL" clId="{67E4E4D2-3C34-4142-91F8-56AC7ADB999E}" dt="2020-04-30T16:59:00.079" v="480" actId="47"/>
        <pc:sldMkLst>
          <pc:docMk/>
          <pc:sldMk cId="742952736" sldId="881"/>
        </pc:sldMkLst>
      </pc:sldChg>
      <pc:sldChg chg="modSp mod">
        <pc:chgData name="Carolina Corral" userId="3e3612b4-f56e-407f-a1ac-f9efff6ffcf8" providerId="ADAL" clId="{67E4E4D2-3C34-4142-91F8-56AC7ADB999E}" dt="2020-04-30T16:55:58.122" v="337" actId="20577"/>
        <pc:sldMkLst>
          <pc:docMk/>
          <pc:sldMk cId="1845771127" sldId="892"/>
        </pc:sldMkLst>
        <pc:graphicFrameChg chg="modGraphic">
          <ac:chgData name="Carolina Corral" userId="3e3612b4-f56e-407f-a1ac-f9efff6ffcf8" providerId="ADAL" clId="{67E4E4D2-3C34-4142-91F8-56AC7ADB999E}" dt="2020-04-30T16:55:58.122" v="337" actId="20577"/>
          <ac:graphicFrameMkLst>
            <pc:docMk/>
            <pc:sldMk cId="1845771127" sldId="892"/>
            <ac:graphicFrameMk id="4" creationId="{FABF8D16-1DDA-4C6A-9E76-0C4AABA5A162}"/>
          </ac:graphicFrameMkLst>
        </pc:graphicFrameChg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1705247039" sldId="893"/>
        </pc:sldMkLst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1845292099" sldId="894"/>
        </pc:sldMkLst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620773639" sldId="895"/>
        </pc:sldMkLst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1792327293" sldId="896"/>
        </pc:sldMkLst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2593275325" sldId="897"/>
        </pc:sldMkLst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2699884896" sldId="898"/>
        </pc:sldMkLst>
      </pc:sldChg>
      <pc:sldChg chg="modSp mod">
        <pc:chgData name="Carolina Corral" userId="3e3612b4-f56e-407f-a1ac-f9efff6ffcf8" providerId="ADAL" clId="{67E4E4D2-3C34-4142-91F8-56AC7ADB999E}" dt="2020-04-30T16:57:10.009" v="406" actId="20577"/>
        <pc:sldMkLst>
          <pc:docMk/>
          <pc:sldMk cId="2272549892" sldId="899"/>
        </pc:sldMkLst>
        <pc:spChg chg="mod">
          <ac:chgData name="Carolina Corral" userId="3e3612b4-f56e-407f-a1ac-f9efff6ffcf8" providerId="ADAL" clId="{67E4E4D2-3C34-4142-91F8-56AC7ADB999E}" dt="2020-04-30T16:57:10.009" v="406" actId="20577"/>
          <ac:spMkLst>
            <pc:docMk/>
            <pc:sldMk cId="2272549892" sldId="899"/>
            <ac:spMk id="2" creationId="{0F40EF2E-164A-4D20-A7AB-9C0DDC57C41F}"/>
          </ac:spMkLst>
        </pc:spChg>
      </pc:sldChg>
      <pc:sldChg chg="del">
        <pc:chgData name="Carolina Corral" userId="3e3612b4-f56e-407f-a1ac-f9efff6ffcf8" providerId="ADAL" clId="{67E4E4D2-3C34-4142-91F8-56AC7ADB999E}" dt="2020-04-30T16:59:00.079" v="480" actId="47"/>
        <pc:sldMkLst>
          <pc:docMk/>
          <pc:sldMk cId="2323923406" sldId="900"/>
        </pc:sldMkLst>
      </pc:sldChg>
      <pc:sldChg chg="del">
        <pc:chgData name="Carolina Corral" userId="3e3612b4-f56e-407f-a1ac-f9efff6ffcf8" providerId="ADAL" clId="{67E4E4D2-3C34-4142-91F8-56AC7ADB999E}" dt="2020-04-30T16:59:00.079" v="480" actId="47"/>
        <pc:sldMkLst>
          <pc:docMk/>
          <pc:sldMk cId="1042628555" sldId="901"/>
        </pc:sldMkLst>
      </pc:sldChg>
      <pc:sldChg chg="del">
        <pc:chgData name="Carolina Corral" userId="3e3612b4-f56e-407f-a1ac-f9efff6ffcf8" providerId="ADAL" clId="{67E4E4D2-3C34-4142-91F8-56AC7ADB999E}" dt="2020-04-30T16:59:00.079" v="480" actId="47"/>
        <pc:sldMkLst>
          <pc:docMk/>
          <pc:sldMk cId="3263138368" sldId="902"/>
        </pc:sldMkLst>
      </pc:sldChg>
      <pc:sldChg chg="del">
        <pc:chgData name="Carolina Corral" userId="3e3612b4-f56e-407f-a1ac-f9efff6ffcf8" providerId="ADAL" clId="{67E4E4D2-3C34-4142-91F8-56AC7ADB999E}" dt="2020-04-30T16:56:14.251" v="338" actId="47"/>
        <pc:sldMkLst>
          <pc:docMk/>
          <pc:sldMk cId="2441445304" sldId="90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333316-A6FB-B246-B894-2C6D7834F789}" type="doc">
      <dgm:prSet loTypeId="urn:microsoft.com/office/officeart/2005/8/layout/process4" loCatId="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235A6BF-D9F0-5341-9BD9-24917269DEA3}">
      <dgm:prSet phldrT="[Texto]"/>
      <dgm:spPr/>
      <dgm:t>
        <a:bodyPr/>
        <a:lstStyle/>
        <a:p>
          <a:r>
            <a:rPr lang="es-ES" dirty="0"/>
            <a:t>1. Diseño del Proceso (como, cuando, quien levanta la información, quien reporta la información y donde)</a:t>
          </a:r>
        </a:p>
      </dgm:t>
    </dgm:pt>
    <dgm:pt modelId="{3C4C8021-4551-5A41-BD20-788E45FCAF7B}" type="parTrans" cxnId="{58661E44-B3C1-3A49-AD46-2C344D23A991}">
      <dgm:prSet/>
      <dgm:spPr/>
      <dgm:t>
        <a:bodyPr/>
        <a:lstStyle/>
        <a:p>
          <a:endParaRPr lang="es-ES"/>
        </a:p>
      </dgm:t>
    </dgm:pt>
    <dgm:pt modelId="{9E048D8C-BFBE-9944-AB5B-5D3798B42273}" type="sibTrans" cxnId="{58661E44-B3C1-3A49-AD46-2C344D23A991}">
      <dgm:prSet/>
      <dgm:spPr/>
      <dgm:t>
        <a:bodyPr/>
        <a:lstStyle/>
        <a:p>
          <a:endParaRPr lang="es-ES"/>
        </a:p>
      </dgm:t>
    </dgm:pt>
    <dgm:pt modelId="{612DCA71-76BB-C543-8562-A06A66863374}">
      <dgm:prSet phldrT="[Texto]"/>
      <dgm:spPr/>
      <dgm:t>
        <a:bodyPr/>
        <a:lstStyle/>
        <a:p>
          <a:r>
            <a:rPr lang="es-ES" dirty="0"/>
            <a:t>2. Desarrollo de preguntas y codificación de respuestas</a:t>
          </a:r>
        </a:p>
      </dgm:t>
    </dgm:pt>
    <dgm:pt modelId="{2A061C15-8CFB-7A41-8E51-237C077ADD9F}" type="parTrans" cxnId="{AB1EFDBA-88D8-124D-9D65-33A60737E65A}">
      <dgm:prSet/>
      <dgm:spPr/>
      <dgm:t>
        <a:bodyPr/>
        <a:lstStyle/>
        <a:p>
          <a:endParaRPr lang="es-ES"/>
        </a:p>
      </dgm:t>
    </dgm:pt>
    <dgm:pt modelId="{74D90E57-9FA2-AF42-8AE3-51CF73C61823}" type="sibTrans" cxnId="{AB1EFDBA-88D8-124D-9D65-33A60737E65A}">
      <dgm:prSet/>
      <dgm:spPr/>
      <dgm:t>
        <a:bodyPr/>
        <a:lstStyle/>
        <a:p>
          <a:endParaRPr lang="es-ES"/>
        </a:p>
      </dgm:t>
    </dgm:pt>
    <dgm:pt modelId="{CF3D3480-BBD0-9F4A-9825-8FDBD1BAA2F2}">
      <dgm:prSet phldrT="[Texto]"/>
      <dgm:spPr/>
      <dgm:t>
        <a:bodyPr/>
        <a:lstStyle/>
        <a:p>
          <a:r>
            <a:rPr lang="es-ES" dirty="0"/>
            <a:t>3. Pruebas piloto con participantes representativos de nuestra población objetivo</a:t>
          </a:r>
        </a:p>
      </dgm:t>
    </dgm:pt>
    <dgm:pt modelId="{36F56C31-4667-6C41-859E-6B2FEEFD80C1}" type="parTrans" cxnId="{FEFF9273-95D6-D448-9A7B-1C127B44B7A3}">
      <dgm:prSet/>
      <dgm:spPr/>
      <dgm:t>
        <a:bodyPr/>
        <a:lstStyle/>
        <a:p>
          <a:endParaRPr lang="es-ES"/>
        </a:p>
      </dgm:t>
    </dgm:pt>
    <dgm:pt modelId="{22952092-92EE-F049-8CCD-C16E602B4BC0}" type="sibTrans" cxnId="{FEFF9273-95D6-D448-9A7B-1C127B44B7A3}">
      <dgm:prSet/>
      <dgm:spPr/>
      <dgm:t>
        <a:bodyPr/>
        <a:lstStyle/>
        <a:p>
          <a:endParaRPr lang="es-ES"/>
        </a:p>
      </dgm:t>
    </dgm:pt>
    <dgm:pt modelId="{13278445-6708-CE42-9F12-7888ADA8DE8A}">
      <dgm:prSet/>
      <dgm:spPr/>
      <dgm:t>
        <a:bodyPr/>
        <a:lstStyle/>
        <a:p>
          <a:r>
            <a:rPr lang="es-ES" dirty="0"/>
            <a:t>4. Recolección de Datos: protocolos</a:t>
          </a:r>
        </a:p>
      </dgm:t>
    </dgm:pt>
    <dgm:pt modelId="{C860C4A7-3E11-EF45-9250-8F9C9E23C610}" type="parTrans" cxnId="{387B60D4-3481-5B47-8FEE-222F74D04CD9}">
      <dgm:prSet/>
      <dgm:spPr/>
      <dgm:t>
        <a:bodyPr/>
        <a:lstStyle/>
        <a:p>
          <a:endParaRPr lang="es-ES"/>
        </a:p>
      </dgm:t>
    </dgm:pt>
    <dgm:pt modelId="{3880CE84-447D-2243-BEA8-8097CBCE5EB6}" type="sibTrans" cxnId="{387B60D4-3481-5B47-8FEE-222F74D04CD9}">
      <dgm:prSet/>
      <dgm:spPr/>
      <dgm:t>
        <a:bodyPr/>
        <a:lstStyle/>
        <a:p>
          <a:endParaRPr lang="es-ES"/>
        </a:p>
      </dgm:t>
    </dgm:pt>
    <dgm:pt modelId="{BD110CFE-45E1-D844-9851-C2F418A853A9}">
      <dgm:prSet/>
      <dgm:spPr/>
      <dgm:t>
        <a:bodyPr/>
        <a:lstStyle/>
        <a:p>
          <a:r>
            <a:rPr lang="es-ES" dirty="0"/>
            <a:t>5. Análisis de Datos: herramientas para la digitalización de entrevistas, desarrollo de bases de datos y análisis</a:t>
          </a:r>
        </a:p>
      </dgm:t>
    </dgm:pt>
    <dgm:pt modelId="{DA374635-DB9B-104E-A37B-474A99B31548}" type="parTrans" cxnId="{F0B27ECA-A445-F04E-AF16-CEC09E080847}">
      <dgm:prSet/>
      <dgm:spPr/>
      <dgm:t>
        <a:bodyPr/>
        <a:lstStyle/>
        <a:p>
          <a:endParaRPr lang="es-ES"/>
        </a:p>
      </dgm:t>
    </dgm:pt>
    <dgm:pt modelId="{38DDB1CD-31D2-9543-AA25-11EFB0F2CAE4}" type="sibTrans" cxnId="{F0B27ECA-A445-F04E-AF16-CEC09E080847}">
      <dgm:prSet/>
      <dgm:spPr/>
      <dgm:t>
        <a:bodyPr/>
        <a:lstStyle/>
        <a:p>
          <a:endParaRPr lang="es-ES"/>
        </a:p>
      </dgm:t>
    </dgm:pt>
    <dgm:pt modelId="{474FE8F6-6113-7744-BCD1-F7692C0512B3}" type="pres">
      <dgm:prSet presAssocID="{7B333316-A6FB-B246-B894-2C6D7834F789}" presName="Name0" presStyleCnt="0">
        <dgm:presLayoutVars>
          <dgm:dir/>
          <dgm:animLvl val="lvl"/>
          <dgm:resizeHandles val="exact"/>
        </dgm:presLayoutVars>
      </dgm:prSet>
      <dgm:spPr/>
    </dgm:pt>
    <dgm:pt modelId="{4176A195-4095-704C-BF08-B0B846BCB5F7}" type="pres">
      <dgm:prSet presAssocID="{BD110CFE-45E1-D844-9851-C2F418A853A9}" presName="boxAndChildren" presStyleCnt="0"/>
      <dgm:spPr/>
    </dgm:pt>
    <dgm:pt modelId="{7628E790-D193-6543-B6A7-AD5B8A1822E7}" type="pres">
      <dgm:prSet presAssocID="{BD110CFE-45E1-D844-9851-C2F418A853A9}" presName="parentTextBox" presStyleLbl="node1" presStyleIdx="0" presStyleCnt="5"/>
      <dgm:spPr/>
    </dgm:pt>
    <dgm:pt modelId="{5779EC4E-ED44-BA43-B916-1B1C9E02B5AD}" type="pres">
      <dgm:prSet presAssocID="{3880CE84-447D-2243-BEA8-8097CBCE5EB6}" presName="sp" presStyleCnt="0"/>
      <dgm:spPr/>
    </dgm:pt>
    <dgm:pt modelId="{5EC8FA97-79AA-D449-9F4C-1A2E8BC925DE}" type="pres">
      <dgm:prSet presAssocID="{13278445-6708-CE42-9F12-7888ADA8DE8A}" presName="arrowAndChildren" presStyleCnt="0"/>
      <dgm:spPr/>
    </dgm:pt>
    <dgm:pt modelId="{905D7215-AC61-E146-B6F8-7774A0F5AFFD}" type="pres">
      <dgm:prSet presAssocID="{13278445-6708-CE42-9F12-7888ADA8DE8A}" presName="parentTextArrow" presStyleLbl="node1" presStyleIdx="1" presStyleCnt="5"/>
      <dgm:spPr/>
    </dgm:pt>
    <dgm:pt modelId="{F8E8D6C5-B3B1-DD46-8AEF-8841FC6E19E8}" type="pres">
      <dgm:prSet presAssocID="{22952092-92EE-F049-8CCD-C16E602B4BC0}" presName="sp" presStyleCnt="0"/>
      <dgm:spPr/>
    </dgm:pt>
    <dgm:pt modelId="{E354BE8C-4420-6C40-BDD7-21482D487903}" type="pres">
      <dgm:prSet presAssocID="{CF3D3480-BBD0-9F4A-9825-8FDBD1BAA2F2}" presName="arrowAndChildren" presStyleCnt="0"/>
      <dgm:spPr/>
    </dgm:pt>
    <dgm:pt modelId="{EB0F1AE0-9BF1-E048-A920-811824765918}" type="pres">
      <dgm:prSet presAssocID="{CF3D3480-BBD0-9F4A-9825-8FDBD1BAA2F2}" presName="parentTextArrow" presStyleLbl="node1" presStyleIdx="2" presStyleCnt="5"/>
      <dgm:spPr/>
    </dgm:pt>
    <dgm:pt modelId="{88EF6EFF-401C-F146-BD35-670EC1459105}" type="pres">
      <dgm:prSet presAssocID="{74D90E57-9FA2-AF42-8AE3-51CF73C61823}" presName="sp" presStyleCnt="0"/>
      <dgm:spPr/>
    </dgm:pt>
    <dgm:pt modelId="{B2F8EA52-8F7A-5B45-8454-60CC9343F3E0}" type="pres">
      <dgm:prSet presAssocID="{612DCA71-76BB-C543-8562-A06A66863374}" presName="arrowAndChildren" presStyleCnt="0"/>
      <dgm:spPr/>
    </dgm:pt>
    <dgm:pt modelId="{9DDF8888-F2CA-E447-8811-394FF81BA8AE}" type="pres">
      <dgm:prSet presAssocID="{612DCA71-76BB-C543-8562-A06A66863374}" presName="parentTextArrow" presStyleLbl="node1" presStyleIdx="3" presStyleCnt="5"/>
      <dgm:spPr/>
    </dgm:pt>
    <dgm:pt modelId="{D0D27756-36A0-F74A-B4C9-8CB6B12A14AC}" type="pres">
      <dgm:prSet presAssocID="{9E048D8C-BFBE-9944-AB5B-5D3798B42273}" presName="sp" presStyleCnt="0"/>
      <dgm:spPr/>
    </dgm:pt>
    <dgm:pt modelId="{CE37BDA3-6F07-4540-B1DD-FC1178237EF7}" type="pres">
      <dgm:prSet presAssocID="{C235A6BF-D9F0-5341-9BD9-24917269DEA3}" presName="arrowAndChildren" presStyleCnt="0"/>
      <dgm:spPr/>
    </dgm:pt>
    <dgm:pt modelId="{FFF1DC27-E469-E148-974C-DA51C36C753A}" type="pres">
      <dgm:prSet presAssocID="{C235A6BF-D9F0-5341-9BD9-24917269DEA3}" presName="parentTextArrow" presStyleLbl="node1" presStyleIdx="4" presStyleCnt="5"/>
      <dgm:spPr/>
    </dgm:pt>
  </dgm:ptLst>
  <dgm:cxnLst>
    <dgm:cxn modelId="{F1404625-2090-481A-8E70-67285835F95A}" type="presOf" srcId="{CF3D3480-BBD0-9F4A-9825-8FDBD1BAA2F2}" destId="{EB0F1AE0-9BF1-E048-A920-811824765918}" srcOrd="0" destOrd="0" presId="urn:microsoft.com/office/officeart/2005/8/layout/process4"/>
    <dgm:cxn modelId="{58661E44-B3C1-3A49-AD46-2C344D23A991}" srcId="{7B333316-A6FB-B246-B894-2C6D7834F789}" destId="{C235A6BF-D9F0-5341-9BD9-24917269DEA3}" srcOrd="0" destOrd="0" parTransId="{3C4C8021-4551-5A41-BD20-788E45FCAF7B}" sibTransId="{9E048D8C-BFBE-9944-AB5B-5D3798B42273}"/>
    <dgm:cxn modelId="{AE572E49-0D1A-4A1C-8F0E-87F11631CAE6}" type="presOf" srcId="{612DCA71-76BB-C543-8562-A06A66863374}" destId="{9DDF8888-F2CA-E447-8811-394FF81BA8AE}" srcOrd="0" destOrd="0" presId="urn:microsoft.com/office/officeart/2005/8/layout/process4"/>
    <dgm:cxn modelId="{88E5E04F-4BF8-4FE7-B635-B20723639DB2}" type="presOf" srcId="{BD110CFE-45E1-D844-9851-C2F418A853A9}" destId="{7628E790-D193-6543-B6A7-AD5B8A1822E7}" srcOrd="0" destOrd="0" presId="urn:microsoft.com/office/officeart/2005/8/layout/process4"/>
    <dgm:cxn modelId="{FEFF9273-95D6-D448-9A7B-1C127B44B7A3}" srcId="{7B333316-A6FB-B246-B894-2C6D7834F789}" destId="{CF3D3480-BBD0-9F4A-9825-8FDBD1BAA2F2}" srcOrd="2" destOrd="0" parTransId="{36F56C31-4667-6C41-859E-6B2FEEFD80C1}" sibTransId="{22952092-92EE-F049-8CCD-C16E602B4BC0}"/>
    <dgm:cxn modelId="{9B5CDE88-3D5F-4AE0-A3C9-AD4CC255A473}" type="presOf" srcId="{7B333316-A6FB-B246-B894-2C6D7834F789}" destId="{474FE8F6-6113-7744-BCD1-F7692C0512B3}" srcOrd="0" destOrd="0" presId="urn:microsoft.com/office/officeart/2005/8/layout/process4"/>
    <dgm:cxn modelId="{357171A5-109F-4405-98E6-4F6F478ADAD8}" type="presOf" srcId="{C235A6BF-D9F0-5341-9BD9-24917269DEA3}" destId="{FFF1DC27-E469-E148-974C-DA51C36C753A}" srcOrd="0" destOrd="0" presId="urn:microsoft.com/office/officeart/2005/8/layout/process4"/>
    <dgm:cxn modelId="{AB1EFDBA-88D8-124D-9D65-33A60737E65A}" srcId="{7B333316-A6FB-B246-B894-2C6D7834F789}" destId="{612DCA71-76BB-C543-8562-A06A66863374}" srcOrd="1" destOrd="0" parTransId="{2A061C15-8CFB-7A41-8E51-237C077ADD9F}" sibTransId="{74D90E57-9FA2-AF42-8AE3-51CF73C61823}"/>
    <dgm:cxn modelId="{F0B27ECA-A445-F04E-AF16-CEC09E080847}" srcId="{7B333316-A6FB-B246-B894-2C6D7834F789}" destId="{BD110CFE-45E1-D844-9851-C2F418A853A9}" srcOrd="4" destOrd="0" parTransId="{DA374635-DB9B-104E-A37B-474A99B31548}" sibTransId="{38DDB1CD-31D2-9543-AA25-11EFB0F2CAE4}"/>
    <dgm:cxn modelId="{387B60D4-3481-5B47-8FEE-222F74D04CD9}" srcId="{7B333316-A6FB-B246-B894-2C6D7834F789}" destId="{13278445-6708-CE42-9F12-7888ADA8DE8A}" srcOrd="3" destOrd="0" parTransId="{C860C4A7-3E11-EF45-9250-8F9C9E23C610}" sibTransId="{3880CE84-447D-2243-BEA8-8097CBCE5EB6}"/>
    <dgm:cxn modelId="{CBFBCFE9-8CDD-47A7-A5B8-550EAC248BE2}" type="presOf" srcId="{13278445-6708-CE42-9F12-7888ADA8DE8A}" destId="{905D7215-AC61-E146-B6F8-7774A0F5AFFD}" srcOrd="0" destOrd="0" presId="urn:microsoft.com/office/officeart/2005/8/layout/process4"/>
    <dgm:cxn modelId="{5361658C-049F-4C13-9A63-1629899DEE9E}" type="presParOf" srcId="{474FE8F6-6113-7744-BCD1-F7692C0512B3}" destId="{4176A195-4095-704C-BF08-B0B846BCB5F7}" srcOrd="0" destOrd="0" presId="urn:microsoft.com/office/officeart/2005/8/layout/process4"/>
    <dgm:cxn modelId="{E16E1E4E-B06D-4F4E-B409-3E679A277AC3}" type="presParOf" srcId="{4176A195-4095-704C-BF08-B0B846BCB5F7}" destId="{7628E790-D193-6543-B6A7-AD5B8A1822E7}" srcOrd="0" destOrd="0" presId="urn:microsoft.com/office/officeart/2005/8/layout/process4"/>
    <dgm:cxn modelId="{8BBFA037-A640-4695-9745-1B5AA41B5CB3}" type="presParOf" srcId="{474FE8F6-6113-7744-BCD1-F7692C0512B3}" destId="{5779EC4E-ED44-BA43-B916-1B1C9E02B5AD}" srcOrd="1" destOrd="0" presId="urn:microsoft.com/office/officeart/2005/8/layout/process4"/>
    <dgm:cxn modelId="{1FAC3280-42B5-4C78-8AE6-CFE43C10B174}" type="presParOf" srcId="{474FE8F6-6113-7744-BCD1-F7692C0512B3}" destId="{5EC8FA97-79AA-D449-9F4C-1A2E8BC925DE}" srcOrd="2" destOrd="0" presId="urn:microsoft.com/office/officeart/2005/8/layout/process4"/>
    <dgm:cxn modelId="{901E6C37-38ED-4965-A7A1-B7684750AE8F}" type="presParOf" srcId="{5EC8FA97-79AA-D449-9F4C-1A2E8BC925DE}" destId="{905D7215-AC61-E146-B6F8-7774A0F5AFFD}" srcOrd="0" destOrd="0" presId="urn:microsoft.com/office/officeart/2005/8/layout/process4"/>
    <dgm:cxn modelId="{1462F777-265D-4C4B-9FFC-B66835D7F36A}" type="presParOf" srcId="{474FE8F6-6113-7744-BCD1-F7692C0512B3}" destId="{F8E8D6C5-B3B1-DD46-8AEF-8841FC6E19E8}" srcOrd="3" destOrd="0" presId="urn:microsoft.com/office/officeart/2005/8/layout/process4"/>
    <dgm:cxn modelId="{65E03155-7779-48DB-BC42-419F5674485A}" type="presParOf" srcId="{474FE8F6-6113-7744-BCD1-F7692C0512B3}" destId="{E354BE8C-4420-6C40-BDD7-21482D487903}" srcOrd="4" destOrd="0" presId="urn:microsoft.com/office/officeart/2005/8/layout/process4"/>
    <dgm:cxn modelId="{2752CC26-CEB7-40A3-B66C-021E158643C9}" type="presParOf" srcId="{E354BE8C-4420-6C40-BDD7-21482D487903}" destId="{EB0F1AE0-9BF1-E048-A920-811824765918}" srcOrd="0" destOrd="0" presId="urn:microsoft.com/office/officeart/2005/8/layout/process4"/>
    <dgm:cxn modelId="{E0B94995-46BF-4677-B1E1-7F6976986226}" type="presParOf" srcId="{474FE8F6-6113-7744-BCD1-F7692C0512B3}" destId="{88EF6EFF-401C-F146-BD35-670EC1459105}" srcOrd="5" destOrd="0" presId="urn:microsoft.com/office/officeart/2005/8/layout/process4"/>
    <dgm:cxn modelId="{119E74BF-D341-46EA-8FDF-631560020D37}" type="presParOf" srcId="{474FE8F6-6113-7744-BCD1-F7692C0512B3}" destId="{B2F8EA52-8F7A-5B45-8454-60CC9343F3E0}" srcOrd="6" destOrd="0" presId="urn:microsoft.com/office/officeart/2005/8/layout/process4"/>
    <dgm:cxn modelId="{14A0FD84-108E-478A-934D-0961DEF7313A}" type="presParOf" srcId="{B2F8EA52-8F7A-5B45-8454-60CC9343F3E0}" destId="{9DDF8888-F2CA-E447-8811-394FF81BA8AE}" srcOrd="0" destOrd="0" presId="urn:microsoft.com/office/officeart/2005/8/layout/process4"/>
    <dgm:cxn modelId="{32F806D7-7019-4BFA-BD63-54270F7C8B2A}" type="presParOf" srcId="{474FE8F6-6113-7744-BCD1-F7692C0512B3}" destId="{D0D27756-36A0-F74A-B4C9-8CB6B12A14AC}" srcOrd="7" destOrd="0" presId="urn:microsoft.com/office/officeart/2005/8/layout/process4"/>
    <dgm:cxn modelId="{1BD2F3E0-5C6D-4342-9C52-E3F8B5A4A03F}" type="presParOf" srcId="{474FE8F6-6113-7744-BCD1-F7692C0512B3}" destId="{CE37BDA3-6F07-4540-B1DD-FC1178237EF7}" srcOrd="8" destOrd="0" presId="urn:microsoft.com/office/officeart/2005/8/layout/process4"/>
    <dgm:cxn modelId="{BB117B51-F116-4B4F-B520-C3D69AF0E9D1}" type="presParOf" srcId="{CE37BDA3-6F07-4540-B1DD-FC1178237EF7}" destId="{FFF1DC27-E469-E148-974C-DA51C36C753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8E790-D193-6543-B6A7-AD5B8A1822E7}">
      <dsp:nvSpPr>
        <dsp:cNvPr id="0" name=""/>
        <dsp:cNvSpPr/>
      </dsp:nvSpPr>
      <dsp:spPr>
        <a:xfrm>
          <a:off x="0" y="4151408"/>
          <a:ext cx="11232682" cy="6810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5. Análisis de Datos: herramientas para la digitalización de entrevistas, desarrollo de bases de datos y análisis</a:t>
          </a:r>
        </a:p>
      </dsp:txBody>
      <dsp:txXfrm>
        <a:off x="0" y="4151408"/>
        <a:ext cx="11232682" cy="681073"/>
      </dsp:txXfrm>
    </dsp:sp>
    <dsp:sp modelId="{905D7215-AC61-E146-B6F8-7774A0F5AFFD}">
      <dsp:nvSpPr>
        <dsp:cNvPr id="0" name=""/>
        <dsp:cNvSpPr/>
      </dsp:nvSpPr>
      <dsp:spPr>
        <a:xfrm rot="10800000">
          <a:off x="0" y="3114134"/>
          <a:ext cx="11232682" cy="1047490"/>
        </a:xfrm>
        <a:prstGeom prst="upArrowCallou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4. Recolección de Datos: protocolos</a:t>
          </a:r>
        </a:p>
      </dsp:txBody>
      <dsp:txXfrm rot="10800000">
        <a:off x="0" y="3114134"/>
        <a:ext cx="11232682" cy="680628"/>
      </dsp:txXfrm>
    </dsp:sp>
    <dsp:sp modelId="{EB0F1AE0-9BF1-E048-A920-811824765918}">
      <dsp:nvSpPr>
        <dsp:cNvPr id="0" name=""/>
        <dsp:cNvSpPr/>
      </dsp:nvSpPr>
      <dsp:spPr>
        <a:xfrm rot="10800000">
          <a:off x="0" y="2076859"/>
          <a:ext cx="11232682" cy="1047490"/>
        </a:xfrm>
        <a:prstGeom prst="upArrowCallou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3. Pruebas piloto con participantes representativos de nuestra población objetivo</a:t>
          </a:r>
        </a:p>
      </dsp:txBody>
      <dsp:txXfrm rot="10800000">
        <a:off x="0" y="2076859"/>
        <a:ext cx="11232682" cy="680628"/>
      </dsp:txXfrm>
    </dsp:sp>
    <dsp:sp modelId="{9DDF8888-F2CA-E447-8811-394FF81BA8AE}">
      <dsp:nvSpPr>
        <dsp:cNvPr id="0" name=""/>
        <dsp:cNvSpPr/>
      </dsp:nvSpPr>
      <dsp:spPr>
        <a:xfrm rot="10800000">
          <a:off x="0" y="1039585"/>
          <a:ext cx="11232682" cy="1047490"/>
        </a:xfrm>
        <a:prstGeom prst="upArrowCallou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2. Desarrollo de preguntas y codificación de respuestas</a:t>
          </a:r>
        </a:p>
      </dsp:txBody>
      <dsp:txXfrm rot="10800000">
        <a:off x="0" y="1039585"/>
        <a:ext cx="11232682" cy="680628"/>
      </dsp:txXfrm>
    </dsp:sp>
    <dsp:sp modelId="{FFF1DC27-E469-E148-974C-DA51C36C753A}">
      <dsp:nvSpPr>
        <dsp:cNvPr id="0" name=""/>
        <dsp:cNvSpPr/>
      </dsp:nvSpPr>
      <dsp:spPr>
        <a:xfrm rot="10800000">
          <a:off x="0" y="2311"/>
          <a:ext cx="11232682" cy="1047490"/>
        </a:xfrm>
        <a:prstGeom prst="upArrowCallou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1. Diseño del Proceso (como, cuando, quien levanta la información, quien reporta la información y donde)</a:t>
          </a:r>
        </a:p>
      </dsp:txBody>
      <dsp:txXfrm rot="10800000">
        <a:off x="0" y="2311"/>
        <a:ext cx="11232682" cy="680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1415B700-3508-4D7C-AC89-ABAF686B7F67}" type="datetimeFigureOut">
              <a:rPr lang="en-US" smtClean="0"/>
              <a:t>6/8/20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5700"/>
            <a:ext cx="5541962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5484" y="4447153"/>
            <a:ext cx="5563870" cy="3638580"/>
          </a:xfrm>
          <a:prstGeom prst="rect">
            <a:avLst/>
          </a:prstGeom>
        </p:spPr>
        <p:txBody>
          <a:bodyPr vert="horz" lIns="92546" tIns="46273" rIns="92546" bIns="46273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39466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83DE1024-6EE3-4AC5-9F25-96A4D0E2A0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9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0D443-DADC-4905-99AB-0660FBB7E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2477FA-B7F2-4089-BBD4-AD9910F9C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3948E8-D84C-4E7C-966B-5AF6C32C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A436BC-75FD-4B99-8AE6-EDFBCC9B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8F1C6-13F4-4977-AE15-1D0E5884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0357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A83B4-10B5-4451-A1CC-2447900BB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F93B2C-F11C-4653-BE59-2E627D731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3B2D6-4480-4A59-BA8F-CC047917A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CE4ECE-C594-4286-A46C-B9571F6B0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1E389-0976-4BA6-9160-88B7D29E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5227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C4139-FBE4-48E8-9020-A725C570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162E4C-5865-461F-B5FF-44677C7FD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747DDF-DABB-4580-B270-CD1615F9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9FA490-901A-41BA-B2D4-38FD2EED2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77F7AD-CBED-437D-8816-5220A709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2475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65253-A08B-45CE-B71F-3DFB7FC1B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08B894-E49F-4514-8553-01E24B8B0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B0A4DE-CCFB-4975-B1BD-D352BCE82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C1BDC7-DB37-4768-8309-1B6FA927B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E71BB1-0C82-4A0A-A8AF-81BED5FF0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263E1D-6C6C-47EF-A237-E740F44B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8084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24132-744E-45E1-86E5-03FB4F922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70C680-5D45-4A67-9954-59B7EF3B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50EC6A-45DD-4CFE-AEE3-75C96BB81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0775B50-C6DD-4E9E-8895-A40C4F613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05631F-0A24-4067-A7E9-38AC08948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69E8F9-394F-4B16-BD84-8EFCB543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D96BCD-DFC7-4693-A808-DF25FA6B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D001155-24D3-4EC1-B1AA-C35734F5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73248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84000-8514-43B0-AC4C-39006FE7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4E2BFA-661C-45B5-8433-D7625CF1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D06CC7-6493-410A-A9B8-3D260160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3A7C90-752C-4806-B692-A04D3F4D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4278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6B4EBA9-EF40-47D3-9B5D-2EB75B911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9C0DAC-ABFC-45BA-B2F5-CAAD706B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099F5D-4BD8-4300-89EB-5FBE0BE0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66902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33506-F2F9-4C7D-BF09-9F9491A6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0C02F6-CD16-4C49-8E3D-040662466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E191CE-3849-4580-BA65-5ADD2E925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F13792-C31E-4E2E-A56D-F2320F39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5D81B9-C371-4422-B6B8-185A3C95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4197E4-1E2E-4351-86A1-5DD92DD9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3812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1C007-6E3E-4124-9E11-9411A25B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507F42-C905-4157-908B-C413CCE6E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497C4B-16E0-4261-B06A-D4F978445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500A69-9C66-4EA1-B4A2-7D6F8376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498FB6-6ADF-42CC-87F4-66B731AF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5FB141-D4A6-44F4-B363-8A442B75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9764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69AE4-6481-46BD-8FEE-4F3A0248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4CBD80-2155-4887-B072-CE8443F59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4AA985-5449-420B-AF76-DEFB87FC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E4968-8F05-4EB8-B40F-1F0E2FA6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2CE38-0C02-476F-90A5-352E38C9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5137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955458-8AF2-4517-9073-4238F9511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9BEBEE-CBC7-4080-A1B2-C8AD88D04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E065C0-D8FF-4F9D-B81D-6DB549FA9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DE945A-2C0A-483A-BB9A-B962B850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4A845C-050B-4A63-9C83-CDA7A8082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3619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8B1E6-AF84-4828-91DA-56BD8288B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27A94E-4F60-4887-9110-1CE9B9CEE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593032-8544-4298-8CE2-81B8E2FFC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9E098-6C05-47D1-9C64-BD989F0E402C}" type="datetimeFigureOut">
              <a:rPr lang="aa-ET" smtClean="0"/>
              <a:t>6/8/20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8CC36B-B598-4C15-B87F-4FA172E07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E4A535-8711-41CD-B5C3-A69101CC7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6929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urveymonkey.com/mp/take-a-tour/?ut_source=head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pport.google.com/docs/answer/87809?hl=en" TargetMode="External"/><Relationship Id="rId4" Type="http://schemas.openxmlformats.org/officeDocument/2006/relationships/hyperlink" Target="http://fieldat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40EF2E-164A-4D20-A7AB-9C0DDC57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499" y="170505"/>
            <a:ext cx="4036334" cy="4885165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s-MX" sz="3800" b="1" dirty="0"/>
              <a:t>Taller  de Monitoreo &amp; Evaluación</a:t>
            </a:r>
            <a:br>
              <a:rPr lang="es-MX" sz="3800" b="1" dirty="0"/>
            </a:br>
            <a:br>
              <a:rPr lang="es-MX" sz="3800" b="1" dirty="0"/>
            </a:br>
            <a:r>
              <a:rPr lang="es-MX" sz="3800" b="1" dirty="0"/>
              <a:t>del</a:t>
            </a:r>
            <a:br>
              <a:rPr lang="es-MX" sz="3800" b="1" dirty="0"/>
            </a:br>
            <a:br>
              <a:rPr lang="es-MX" sz="3800" b="1" dirty="0"/>
            </a:br>
            <a:r>
              <a:rPr lang="es-MX" sz="3800" b="1" dirty="0"/>
              <a:t>Desarrollo de instrumentos de medición </a:t>
            </a:r>
            <a:br>
              <a:rPr lang="es-MX" sz="3800" b="1" dirty="0"/>
            </a:br>
            <a:br>
              <a:rPr lang="es-MX" sz="3800" b="1" dirty="0"/>
            </a:br>
            <a:r>
              <a:rPr lang="es-MX" sz="3800" b="1" dirty="0"/>
              <a:t>al análisis de datos y la elaboración de Reportes</a:t>
            </a:r>
            <a:br>
              <a:rPr lang="es-MX" sz="3800" b="1" dirty="0"/>
            </a:br>
            <a:br>
              <a:rPr lang="es-MX" sz="3800" dirty="0"/>
            </a:br>
            <a:endParaRPr lang="aa-ET" sz="3800" dirty="0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 descr="responder_encuestas02.jpg (300×225)">
            <a:extLst>
              <a:ext uri="{FF2B5EF4-FFF2-40B4-BE49-F238E27FC236}">
                <a16:creationId xmlns:a16="http://schemas.microsoft.com/office/drawing/2014/main" id="{F0885F32-E2F6-476C-994F-F355488D6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58" y="1590069"/>
            <a:ext cx="5317027" cy="39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2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40EF2E-164A-4D20-A7AB-9C0DDC57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499" y="2571550"/>
            <a:ext cx="4036334" cy="2202581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MX" sz="3800" b="1" dirty="0"/>
              <a:t>3 Desarrollo de instrumentos de monitoreo y evaluación </a:t>
            </a:r>
            <a:br>
              <a:rPr lang="es-MX" sz="3800" b="1" dirty="0"/>
            </a:br>
            <a:r>
              <a:rPr lang="es-MX" sz="3800" b="1" dirty="0"/>
              <a:t>Repaso</a:t>
            </a:r>
            <a:br>
              <a:rPr lang="es-MX" sz="3800" b="1" dirty="0"/>
            </a:br>
            <a:r>
              <a:rPr lang="es-MX" sz="3800" b="1" dirty="0"/>
              <a:t> </a:t>
            </a:r>
            <a:br>
              <a:rPr lang="es-MX" sz="3800" b="1" dirty="0"/>
            </a:br>
            <a:br>
              <a:rPr lang="es-MX" sz="3800" dirty="0"/>
            </a:br>
            <a:endParaRPr lang="aa-ET" sz="3800" dirty="0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 descr="responder_encuestas02.jpg (300×225)">
            <a:extLst>
              <a:ext uri="{FF2B5EF4-FFF2-40B4-BE49-F238E27FC236}">
                <a16:creationId xmlns:a16="http://schemas.microsoft.com/office/drawing/2014/main" id="{F0885F32-E2F6-476C-994F-F355488D6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58" y="1590069"/>
            <a:ext cx="5317027" cy="39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54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0" y="1825625"/>
            <a:ext cx="12059920" cy="435133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55068" y="1981200"/>
            <a:ext cx="11369040" cy="3234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00000"/>
              </a:lnSpc>
            </a:pPr>
            <a:r>
              <a:rPr lang="es-ES" sz="2200" b="0" dirty="0"/>
              <a:t>Son las herramientas (o  machotes) que utilizamos para la recolección sistemática de información relacionada con la entrega de insumos y servicios de un programa. Ejemplos: listas de inscripción, listas de asistencia, registros de distribución de insumos.</a:t>
            </a:r>
          </a:p>
          <a:p>
            <a:pPr>
              <a:lnSpc>
                <a:spcPct val="100000"/>
              </a:lnSpc>
            </a:pPr>
            <a:r>
              <a:rPr lang="es-ES" sz="2200" b="0" dirty="0"/>
              <a:t>Deben ser: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fáciles de entender,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concisos,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sencillos de utilizar,, y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poder analizarlos en tiempo real.</a:t>
            </a:r>
          </a:p>
          <a:p>
            <a:pPr>
              <a:lnSpc>
                <a:spcPct val="100000"/>
              </a:lnSpc>
            </a:pPr>
            <a:r>
              <a:rPr lang="es-ES" sz="2200" b="0" dirty="0"/>
              <a:t>Utilidad: aporta información pertinente para la mejora de implementación de programas  </a:t>
            </a:r>
          </a:p>
          <a:p>
            <a:pPr>
              <a:lnSpc>
                <a:spcPct val="100000"/>
              </a:lnSpc>
            </a:pPr>
            <a:r>
              <a:rPr lang="es-ES" sz="2200" b="0" dirty="0"/>
              <a:t>Desventajas: Puede resultar en una carga extra de trabajo para el equipo de trabajo</a:t>
            </a: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C37CCFA5-CFCC-4BEF-A684-B61D3D5755F3}"/>
              </a:ext>
            </a:extLst>
          </p:cNvPr>
          <p:cNvSpPr txBox="1">
            <a:spLocks/>
          </p:cNvSpPr>
          <p:nvPr/>
        </p:nvSpPr>
        <p:spPr>
          <a:xfrm>
            <a:off x="567892" y="0"/>
            <a:ext cx="11056216" cy="1318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900" b="1">
                <a:solidFill>
                  <a:srgbClr val="990033"/>
                </a:solidFill>
                <a:latin typeface="Gill Sans MT" panose="020B060402020202020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3.1 Características de los instrumentos de monitoreo y evaluación</a:t>
            </a:r>
          </a:p>
        </p:txBody>
      </p:sp>
    </p:spTree>
    <p:extLst>
      <p:ext uri="{BB962C8B-B14F-4D97-AF65-F5344CB8AC3E}">
        <p14:creationId xmlns:p14="http://schemas.microsoft.com/office/powerpoint/2010/main" val="293497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67230354"/>
              </p:ext>
            </p:extLst>
          </p:nvPr>
        </p:nvGraphicFramePr>
        <p:xfrm>
          <a:off x="702644" y="1604508"/>
          <a:ext cx="11232682" cy="4834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6853FBCE-2947-4EFE-9770-026D65D69D2E}"/>
              </a:ext>
            </a:extLst>
          </p:cNvPr>
          <p:cNvSpPr txBox="1">
            <a:spLocks/>
          </p:cNvSpPr>
          <p:nvPr/>
        </p:nvSpPr>
        <p:spPr>
          <a:xfrm>
            <a:off x="421639" y="7937"/>
            <a:ext cx="11686941" cy="1346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  Proceso sistemático para el desarrollo de instrumentos</a:t>
            </a:r>
          </a:p>
        </p:txBody>
      </p:sp>
    </p:spTree>
    <p:extLst>
      <p:ext uri="{BB962C8B-B14F-4D97-AF65-F5344CB8AC3E}">
        <p14:creationId xmlns:p14="http://schemas.microsoft.com/office/powerpoint/2010/main" val="261494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4877618" cy="16002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Actividad - Taller 3 Desarrollo de Instrumentos de Medición usando el </a:t>
            </a:r>
            <a:r>
              <a:rPr lang="es-ES" b="1" dirty="0" err="1"/>
              <a:t>checklist</a:t>
            </a:r>
            <a:r>
              <a:rPr lang="es-ES" b="1" dirty="0"/>
              <a:t> de calidad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6030767" y="914401"/>
            <a:ext cx="5943059" cy="5211763"/>
          </a:xfrm>
        </p:spPr>
        <p:txBody>
          <a:bodyPr>
            <a:normAutofit/>
          </a:bodyPr>
          <a:lstStyle/>
          <a:p>
            <a:r>
              <a:rPr lang="es-ES" sz="2200" dirty="0"/>
              <a:t>Lecciones aprendidas:</a:t>
            </a:r>
          </a:p>
          <a:p>
            <a:r>
              <a:rPr lang="es-ES" sz="2200" dirty="0"/>
              <a:t>Consentimiento informado</a:t>
            </a:r>
          </a:p>
          <a:p>
            <a:r>
              <a:rPr lang="es-ES" sz="2200" dirty="0"/>
              <a:t>Datos informante, duración la entrevista. </a:t>
            </a:r>
          </a:p>
          <a:p>
            <a:r>
              <a:rPr lang="es-ES" sz="2200" dirty="0"/>
              <a:t>Faltabas los saltos de preguntas</a:t>
            </a:r>
          </a:p>
          <a:p>
            <a:r>
              <a:rPr lang="es-ES" sz="2200" dirty="0"/>
              <a:t>Definición de tiempo </a:t>
            </a:r>
          </a:p>
          <a:p>
            <a:pPr lvl="1"/>
            <a:r>
              <a:rPr lang="es-ES" sz="1800" dirty="0"/>
              <a:t>-&gt; comparable</a:t>
            </a:r>
          </a:p>
          <a:p>
            <a:pPr lvl="1"/>
            <a:r>
              <a:rPr lang="es-ES" sz="1800" dirty="0"/>
              <a:t>-&gt; dificultad de respuesta</a:t>
            </a:r>
          </a:p>
          <a:p>
            <a:r>
              <a:rPr lang="es-ES" sz="2200" dirty="0"/>
              <a:t>TOC: que queremos preguntar, como lo queremos preguntar. </a:t>
            </a:r>
          </a:p>
          <a:p>
            <a:r>
              <a:rPr lang="es-ES" sz="2200" dirty="0"/>
              <a:t>Aspectos formales</a:t>
            </a:r>
          </a:p>
          <a:p>
            <a:r>
              <a:rPr lang="es-ES" sz="2200" dirty="0"/>
              <a:t>Medición: no hacer preguntas </a:t>
            </a:r>
            <a:r>
              <a:rPr lang="es-ES" sz="2200"/>
              <a:t>sin ton ni son.</a:t>
            </a:r>
            <a:endParaRPr lang="es-ES" sz="2200" dirty="0"/>
          </a:p>
          <a:p>
            <a:pPr lvl="1"/>
            <a:endParaRPr lang="es-ES" sz="1800" dirty="0"/>
          </a:p>
          <a:p>
            <a:endParaRPr lang="es-ES" sz="2200" dirty="0"/>
          </a:p>
          <a:p>
            <a:endParaRPr lang="es-ES" sz="2200" dirty="0"/>
          </a:p>
          <a:p>
            <a:endParaRPr lang="es-ES" sz="2200" dirty="0"/>
          </a:p>
          <a:p>
            <a:endParaRPr lang="es-ES" sz="22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9" name="Marcador de contenido 6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16016" r="16016"/>
          <a:stretch>
            <a:fillRect/>
          </a:stretch>
        </p:blipFill>
        <p:spPr>
          <a:xfrm>
            <a:off x="869877" y="2057400"/>
            <a:ext cx="3394115" cy="4348319"/>
          </a:xfrm>
        </p:spPr>
      </p:pic>
    </p:spTree>
    <p:extLst>
      <p:ext uri="{BB962C8B-B14F-4D97-AF65-F5344CB8AC3E}">
        <p14:creationId xmlns:p14="http://schemas.microsoft.com/office/powerpoint/2010/main" val="20258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s-MX" dirty="0"/>
              <a:t>En la recolección de datos se deberá tener en consideración que no todos responderán la encuesta, a esto se le conoce como tasa de respuesta.</a:t>
            </a:r>
          </a:p>
          <a:p>
            <a:pPr lvl="2"/>
            <a:r>
              <a:rPr lang="es-MX" b="0" dirty="0"/>
              <a:t>Varía dependiendo del tipo de encuesta y la población objetivo.</a:t>
            </a:r>
          </a:p>
          <a:p>
            <a:pPr lvl="2"/>
            <a:r>
              <a:rPr lang="es-MX" b="0" dirty="0"/>
              <a:t>En algunas ocasiones se usan incentivos para maximizar las tasas de respuesta</a:t>
            </a:r>
          </a:p>
          <a:p>
            <a:pPr lvl="1"/>
            <a:r>
              <a:rPr lang="es-MX" dirty="0"/>
              <a:t>La recolección de datos implica una elaborada logística en campo.</a:t>
            </a:r>
          </a:p>
          <a:p>
            <a:pPr lvl="2"/>
            <a:r>
              <a:rPr lang="es-MX" b="0" dirty="0"/>
              <a:t>Saber cuánto personal y sus características</a:t>
            </a:r>
          </a:p>
          <a:p>
            <a:pPr lvl="2"/>
            <a:r>
              <a:rPr lang="es-MX" b="0" dirty="0"/>
              <a:t>Los tiempos planeados y con los costos presupuestados</a:t>
            </a:r>
          </a:p>
          <a:p>
            <a:pPr lvl="2"/>
            <a:r>
              <a:rPr lang="es-MX" b="0" dirty="0"/>
              <a:t>Elaboración de un plan de trabajo para la recopilación, proceso y análisis de datos</a:t>
            </a:r>
          </a:p>
          <a:p>
            <a:pPr lvl="1"/>
            <a:endParaRPr lang="es-MX" dirty="0"/>
          </a:p>
          <a:p>
            <a:pPr lvl="2"/>
            <a:endParaRPr lang="es-MX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3.4.4 Recolección de datos: protocolos para el levantamiento y digitalización de los datos</a:t>
            </a:r>
          </a:p>
        </p:txBody>
      </p:sp>
    </p:spTree>
    <p:extLst>
      <p:ext uri="{BB962C8B-B14F-4D97-AF65-F5344CB8AC3E}">
        <p14:creationId xmlns:p14="http://schemas.microsoft.com/office/powerpoint/2010/main" val="1402046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s-MX" dirty="0"/>
              <a:t>Para realizar el análisis de los resultados, generalmente se recomienda codificar las respuestas de tal manera que sean mucho más fácil de manejar con algún paquete estadístico.</a:t>
            </a:r>
          </a:p>
          <a:p>
            <a:pPr lvl="1"/>
            <a:r>
              <a:rPr lang="es-MX" dirty="0"/>
              <a:t>En un proceso previo a la codificación se deberán establecer criterios para aquellos registros incompletos o faltantes dentro de una encuesta</a:t>
            </a:r>
          </a:p>
          <a:p>
            <a:pPr lvl="1"/>
            <a:r>
              <a:rPr lang="es-MX" dirty="0"/>
              <a:t>También se deberán establecer las revisiones a realizar para identificar errores en la captura de la información o en la codificación</a:t>
            </a:r>
          </a:p>
          <a:p>
            <a:pPr lvl="1"/>
            <a:r>
              <a:rPr lang="es-MX" dirty="0"/>
              <a:t>La información que se obtenga de la encuesta deberá ser presentada de tal manera que responda las principales interrogantes</a:t>
            </a:r>
          </a:p>
          <a:p>
            <a:pPr lvl="2"/>
            <a:r>
              <a:rPr lang="en-US" dirty="0"/>
              <a:t>Bases de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excel y </a:t>
            </a:r>
            <a:r>
              <a:rPr lang="en-US" dirty="0" err="1"/>
              <a:t>tablas</a:t>
            </a:r>
            <a:r>
              <a:rPr lang="en-US" dirty="0"/>
              <a:t> </a:t>
            </a:r>
            <a:r>
              <a:rPr lang="en-US" dirty="0" err="1"/>
              <a:t>dínamicas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Survey monkey: </a:t>
            </a:r>
            <a:r>
              <a:rPr lang="en-US" dirty="0">
                <a:hlinkClick r:id="rId3"/>
              </a:rPr>
              <a:t>https://es.surveymonkey.com/mp/take-a-tour/?ut_source=header</a:t>
            </a:r>
            <a:endParaRPr lang="en-US" dirty="0"/>
          </a:p>
          <a:p>
            <a:pPr lvl="2"/>
            <a:r>
              <a:rPr lang="en-US" dirty="0"/>
              <a:t>ODK: </a:t>
            </a:r>
            <a:r>
              <a:rPr lang="en-US" dirty="0">
                <a:hlinkClick r:id="rId4"/>
              </a:rPr>
              <a:t>http://fieldata.org/</a:t>
            </a:r>
            <a:endParaRPr lang="en-US" dirty="0"/>
          </a:p>
          <a:p>
            <a:pPr lvl="2"/>
            <a:r>
              <a:rPr lang="en-US" dirty="0"/>
              <a:t>Google </a:t>
            </a:r>
            <a:r>
              <a:rPr lang="en-US" dirty="0">
                <a:hlinkClick r:id="rId5"/>
              </a:rPr>
              <a:t>https://support.google.com/docs/answer/87809?hl=en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s-MX" dirty="0"/>
          </a:p>
          <a:p>
            <a:pPr marL="457200" lvl="1" indent="0">
              <a:buNone/>
            </a:pPr>
            <a:endParaRPr lang="es-MX" dirty="0"/>
          </a:p>
          <a:p>
            <a:pPr lvl="2"/>
            <a:endParaRPr lang="es-MX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3.4.5 Análisis de datos: protocolos</a:t>
            </a:r>
          </a:p>
        </p:txBody>
      </p:sp>
    </p:spTree>
    <p:extLst>
      <p:ext uri="{BB962C8B-B14F-4D97-AF65-F5344CB8AC3E}">
        <p14:creationId xmlns:p14="http://schemas.microsoft.com/office/powerpoint/2010/main" val="229772801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ADD12B9AC8547ADDEB39D8078768C" ma:contentTypeVersion="223" ma:contentTypeDescription="Create a new document." ma:contentTypeScope="" ma:versionID="0a6331ce40b3413c9e35facb82c64138">
  <xsd:schema xmlns:xsd="http://www.w3.org/2001/XMLSchema" xmlns:xs="http://www.w3.org/2001/XMLSchema" xmlns:p="http://schemas.microsoft.com/office/2006/metadata/properties" xmlns:ns1="http://schemas.microsoft.com/sharepoint/v3" xmlns:ns2="f9347bd1-0b38-455a-9452-b4e67971548e" xmlns:ns3="80964fa5-9e98-4434-bf74-193e10d14e3e" targetNamespace="http://schemas.microsoft.com/office/2006/metadata/properties" ma:root="true" ma:fieldsID="2867b393a038e9aa09be141533ec7737" ns1:_="" ns2:_="" ns3:_="">
    <xsd:import namespace="http://schemas.microsoft.com/sharepoint/v3"/>
    <xsd:import namespace="f9347bd1-0b38-455a-9452-b4e67971548e"/>
    <xsd:import namespace="80964fa5-9e98-4434-bf74-193e10d14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_Flow_SignoffStatu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47bd1-0b38-455a-9452-b4e67971548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64fa5-9e98-4434-bf74-193e10d1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Flow_SignoffStatus xmlns="80964fa5-9e98-4434-bf74-193e10d14e3e" xsi:nil="true"/>
    <_dlc_DocId xmlns="f9347bd1-0b38-455a-9452-b4e67971548e">XTWU6KEWX26W-777071957-178621</_dlc_DocId>
    <_dlc_DocIdUrl xmlns="f9347bd1-0b38-455a-9452-b4e67971548e">
      <Url>https://socialimpact.sharepoint.com/sites/ops/q0175231600001/_layouts/15/DocIdRedir.aspx?ID=XTWU6KEWX26W-777071957-178621</Url>
      <Description>XTWU6KEWX26W-777071957-178621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3883C24-8E0D-4FE1-B18F-E44D233B0B5E}"/>
</file>

<file path=customXml/itemProps2.xml><?xml version="1.0" encoding="utf-8"?>
<ds:datastoreItem xmlns:ds="http://schemas.openxmlformats.org/officeDocument/2006/customXml" ds:itemID="{4319A8EE-4CBD-4530-A984-A901F3FA0DE1}">
  <ds:schemaRefs>
    <ds:schemaRef ds:uri="http://purl.org/dc/terms/"/>
    <ds:schemaRef ds:uri="523f7f57-7398-48b2-aa0e-b926d1a9d8f0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AA9B14D-93D3-4AF0-89C8-938C7317EA4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B23FBC8-11CD-4F38-8924-3E8B23BEB2B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21064</TotalTime>
  <Words>1067</Words>
  <Application>Microsoft Macintosh PowerPoint</Application>
  <PresentationFormat>Panorámica</PresentationFormat>
  <Paragraphs>92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Gill Sans MT</vt:lpstr>
      <vt:lpstr>Wingdings</vt:lpstr>
      <vt:lpstr>1_Tema de Office</vt:lpstr>
      <vt:lpstr>Taller  de Monitoreo &amp; Evaluación  del  Desarrollo de instrumentos de medición   al análisis de datos y la elaboración de Reportes  </vt:lpstr>
      <vt:lpstr>3 Desarrollo de instrumentos de monitoreo y evaluación  Repaso    </vt:lpstr>
      <vt:lpstr>Presentación de PowerPoint</vt:lpstr>
      <vt:lpstr>Presentación de PowerPoint</vt:lpstr>
      <vt:lpstr>Actividad - Taller 3 Desarrollo de Instrumentos de Medición usando el checklist de calidad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para Teorías de Cambio</dc:title>
  <dc:creator>Carolina Corral</dc:creator>
  <cp:lastModifiedBy>Claudia Morales</cp:lastModifiedBy>
  <cp:revision>185</cp:revision>
  <cp:lastPrinted>2020-03-11T17:10:32Z</cp:lastPrinted>
  <dcterms:created xsi:type="dcterms:W3CDTF">2020-02-13T18:42:52Z</dcterms:created>
  <dcterms:modified xsi:type="dcterms:W3CDTF">2020-06-08T23:32:22Z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0x01010015DADD12B9AC8547ADDEB39D8078768C</vt:lpwstr>
  </property>
  <property fmtid="{D5CDD505-2E9C-101B-9397-08002B2CF9AE}" pid="3" name="_dlc_DocIdItemGuid">
    <vt:lpwstr>7a29210f-d269-48ed-b094-2c0926745699</vt:lpwstr>
  </property>
</Properties>
</file>