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21.xml" ContentType="application/vnd.openxmlformats-officedocument.presentationml.slide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drawing2.xml" ContentType="application/vnd.ms-office.drawingml.diagramDrawing+xml"/>
  <Override PartName="/ppt/theme/theme2.xml" ContentType="application/vnd.openxmlformats-officedocument.theme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26"/>
  </p:notesMasterIdLst>
  <p:sldIdLst>
    <p:sldId id="866" r:id="rId5"/>
    <p:sldId id="897" r:id="rId6"/>
    <p:sldId id="893" r:id="rId7"/>
    <p:sldId id="894" r:id="rId8"/>
    <p:sldId id="895" r:id="rId9"/>
    <p:sldId id="896" r:id="rId10"/>
    <p:sldId id="905" r:id="rId11"/>
    <p:sldId id="898" r:id="rId12"/>
    <p:sldId id="899" r:id="rId13"/>
    <p:sldId id="876" r:id="rId14"/>
    <p:sldId id="877" r:id="rId15"/>
    <p:sldId id="879" r:id="rId16"/>
    <p:sldId id="891" r:id="rId17"/>
    <p:sldId id="881" r:id="rId18"/>
    <p:sldId id="878" r:id="rId19"/>
    <p:sldId id="900" r:id="rId20"/>
    <p:sldId id="901" r:id="rId21"/>
    <p:sldId id="902" r:id="rId22"/>
    <p:sldId id="903" r:id="rId23"/>
    <p:sldId id="904" r:id="rId24"/>
    <p:sldId id="861" r:id="rId25"/>
  </p:sldIdLst>
  <p:sldSz cx="12192000" cy="6858000"/>
  <p:notesSz cx="6954838" cy="92408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oría de Cambio" id="{087FA829-B409-47A7-ABFD-ED7A1F0A81DC}">
          <p14:sldIdLst>
            <p14:sldId id="866"/>
          </p14:sldIdLst>
        </p14:section>
        <p14:section name="1. Repaso de la ToC" id="{26C8FEDE-B77C-4600-9B11-6E68878F91E5}">
          <p14:sldIdLst>
            <p14:sldId id="897"/>
            <p14:sldId id="893"/>
            <p14:sldId id="894"/>
            <p14:sldId id="895"/>
            <p14:sldId id="896"/>
          </p14:sldIdLst>
        </p14:section>
        <p14:section name="2. Matriz de indicadores" id="{7E611FA8-BF2F-4A83-8750-EF47C75B4EDF}">
          <p14:sldIdLst>
            <p14:sldId id="905"/>
            <p14:sldId id="898"/>
          </p14:sldIdLst>
        </p14:section>
        <p14:section name="3. Desarrollo de Instrumentos" id="{306F7B3A-8A51-4B18-A6B2-EAF42FDC6AB9}">
          <p14:sldIdLst>
            <p14:sldId id="899"/>
            <p14:sldId id="876"/>
            <p14:sldId id="877"/>
            <p14:sldId id="879"/>
            <p14:sldId id="891"/>
            <p14:sldId id="881"/>
            <p14:sldId id="878"/>
            <p14:sldId id="900"/>
            <p14:sldId id="901"/>
            <p14:sldId id="902"/>
            <p14:sldId id="903"/>
            <p14:sldId id="904"/>
            <p14:sldId id="8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a Corral" initials="CC" lastIdx="3" clrIdx="0">
    <p:extLst>
      <p:ext uri="{19B8F6BF-5375-455C-9EA6-DF929625EA0E}">
        <p15:presenceInfo xmlns:p15="http://schemas.microsoft.com/office/powerpoint/2012/main" userId="Carolina Corr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6699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F6D22D-DFBF-427D-B8DE-A26C2C3BADAB}" v="493" dt="2020-04-17T14:40:44.0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434" autoAdjust="0"/>
  </p:normalViewPr>
  <p:slideViewPr>
    <p:cSldViewPr snapToGrid="0">
      <p:cViewPr varScale="1">
        <p:scale>
          <a:sx n="117" d="100"/>
          <a:sy n="117" d="100"/>
        </p:scale>
        <p:origin x="400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ustomXml" Target="../customXml/item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DA7679-1DB8-7349-8624-A6D6B1150A9D}" type="doc">
      <dgm:prSet loTypeId="urn:microsoft.com/office/officeart/2005/8/layout/vList2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69B6C63-19F8-8041-82E0-9B1F84342A65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sz="1800" b="1" dirty="0"/>
            <a:t>De calidad</a:t>
          </a:r>
        </a:p>
      </dgm:t>
    </dgm:pt>
    <dgm:pt modelId="{AF45AF17-A113-5E4B-BE0D-36EEA0C9CF0B}" type="parTrans" cxnId="{001C69DF-0BA1-D745-AC8A-A5A7192DC69E}">
      <dgm:prSet/>
      <dgm:spPr/>
      <dgm:t>
        <a:bodyPr/>
        <a:lstStyle/>
        <a:p>
          <a:endParaRPr lang="es-ES" sz="1800" b="1"/>
        </a:p>
      </dgm:t>
    </dgm:pt>
    <dgm:pt modelId="{1B003525-B92A-334B-BF96-E8D2C43DB725}" type="sibTrans" cxnId="{001C69DF-0BA1-D745-AC8A-A5A7192DC69E}">
      <dgm:prSet/>
      <dgm:spPr/>
      <dgm:t>
        <a:bodyPr/>
        <a:lstStyle/>
        <a:p>
          <a:endParaRPr lang="es-ES" sz="1800" b="1"/>
        </a:p>
      </dgm:t>
    </dgm:pt>
    <dgm:pt modelId="{9ECEDC07-68B6-4F44-A981-D13559E580F3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sz="1800" b="1" dirty="0"/>
            <a:t>Comprensibles y pertinentes</a:t>
          </a:r>
        </a:p>
      </dgm:t>
    </dgm:pt>
    <dgm:pt modelId="{7237E020-2759-EE41-98AA-D73B48235640}" type="parTrans" cxnId="{370A91EA-A79D-7B4D-98A5-421A5E104BFD}">
      <dgm:prSet/>
      <dgm:spPr/>
      <dgm:t>
        <a:bodyPr/>
        <a:lstStyle/>
        <a:p>
          <a:endParaRPr lang="es-ES" sz="1800" b="1"/>
        </a:p>
      </dgm:t>
    </dgm:pt>
    <dgm:pt modelId="{4CCECCE7-4405-4F42-AD7D-B54B7E64E3CD}" type="sibTrans" cxnId="{370A91EA-A79D-7B4D-98A5-421A5E104BFD}">
      <dgm:prSet/>
      <dgm:spPr/>
      <dgm:t>
        <a:bodyPr/>
        <a:lstStyle/>
        <a:p>
          <a:endParaRPr lang="es-ES" sz="1800" b="1"/>
        </a:p>
      </dgm:t>
    </dgm:pt>
    <dgm:pt modelId="{F00D8E1B-8152-974B-99E3-0FEF7EEF133F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sz="1800" b="1" dirty="0"/>
            <a:t>Útiles y oportunos</a:t>
          </a:r>
        </a:p>
      </dgm:t>
    </dgm:pt>
    <dgm:pt modelId="{BF022A93-59B0-2547-A9E7-14BBD2BC5480}" type="parTrans" cxnId="{21B61E19-5D48-144C-A633-909E4AEB0CA6}">
      <dgm:prSet/>
      <dgm:spPr/>
      <dgm:t>
        <a:bodyPr/>
        <a:lstStyle/>
        <a:p>
          <a:endParaRPr lang="es-ES" sz="1800" b="1"/>
        </a:p>
      </dgm:t>
    </dgm:pt>
    <dgm:pt modelId="{DBC99E9F-665C-5A47-B622-DAE80208A4A6}" type="sibTrans" cxnId="{21B61E19-5D48-144C-A633-909E4AEB0CA6}">
      <dgm:prSet/>
      <dgm:spPr/>
      <dgm:t>
        <a:bodyPr/>
        <a:lstStyle/>
        <a:p>
          <a:endParaRPr lang="es-ES" sz="1800" b="1"/>
        </a:p>
      </dgm:t>
    </dgm:pt>
    <dgm:pt modelId="{6E1CEA28-0486-A243-8CCC-AFD2546AC029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sz="1800" b="1" dirty="0"/>
            <a:t>Enfocados a objetivos</a:t>
          </a:r>
        </a:p>
      </dgm:t>
    </dgm:pt>
    <dgm:pt modelId="{0009801C-6304-D749-BEEC-C96554475E36}" type="parTrans" cxnId="{A6BB78B8-BF28-8F49-B4D5-D8574BF1FE49}">
      <dgm:prSet/>
      <dgm:spPr/>
      <dgm:t>
        <a:bodyPr/>
        <a:lstStyle/>
        <a:p>
          <a:endParaRPr lang="es-ES" sz="1800" b="1"/>
        </a:p>
      </dgm:t>
    </dgm:pt>
    <dgm:pt modelId="{00090356-9718-604D-96B1-C6B6E3FC8775}" type="sibTrans" cxnId="{A6BB78B8-BF28-8F49-B4D5-D8574BF1FE49}">
      <dgm:prSet/>
      <dgm:spPr/>
      <dgm:t>
        <a:bodyPr/>
        <a:lstStyle/>
        <a:p>
          <a:endParaRPr lang="es-ES" sz="1800" b="1"/>
        </a:p>
      </dgm:t>
    </dgm:pt>
    <dgm:pt modelId="{FE96E188-59E2-BE4E-B12D-46ADAA83EE4A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sz="1800" b="1" dirty="0"/>
            <a:t>Prácticos y costo efectivos </a:t>
          </a:r>
        </a:p>
      </dgm:t>
    </dgm:pt>
    <dgm:pt modelId="{F530544D-80CA-7A46-83D6-EDD2D2AF93E2}" type="parTrans" cxnId="{50EF289A-26CD-5A4A-8AFD-025900827126}">
      <dgm:prSet/>
      <dgm:spPr/>
      <dgm:t>
        <a:bodyPr/>
        <a:lstStyle/>
        <a:p>
          <a:endParaRPr lang="es-ES" sz="1800" b="1"/>
        </a:p>
      </dgm:t>
    </dgm:pt>
    <dgm:pt modelId="{849960A9-E27D-914A-B173-28D1BE497778}" type="sibTrans" cxnId="{50EF289A-26CD-5A4A-8AFD-025900827126}">
      <dgm:prSet/>
      <dgm:spPr/>
      <dgm:t>
        <a:bodyPr/>
        <a:lstStyle/>
        <a:p>
          <a:endParaRPr lang="es-ES" sz="1800" b="1"/>
        </a:p>
      </dgm:t>
    </dgm:pt>
    <dgm:pt modelId="{EF44CCB0-2367-D845-AEFC-6E63F905C59D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sz="1800" b="1" dirty="0"/>
            <a:t>Claros</a:t>
          </a:r>
        </a:p>
      </dgm:t>
    </dgm:pt>
    <dgm:pt modelId="{E97EE14D-C4EB-BC42-A984-DAF4509DA2F9}" type="parTrans" cxnId="{62863010-C86F-5A48-BB61-318515E76567}">
      <dgm:prSet/>
      <dgm:spPr/>
      <dgm:t>
        <a:bodyPr/>
        <a:lstStyle/>
        <a:p>
          <a:endParaRPr lang="es-ES" sz="1800" b="1"/>
        </a:p>
      </dgm:t>
    </dgm:pt>
    <dgm:pt modelId="{C1230547-CB51-9F48-9210-A2F992AC5D12}" type="sibTrans" cxnId="{62863010-C86F-5A48-BB61-318515E76567}">
      <dgm:prSet/>
      <dgm:spPr/>
      <dgm:t>
        <a:bodyPr/>
        <a:lstStyle/>
        <a:p>
          <a:endParaRPr lang="es-ES" sz="1800" b="1"/>
        </a:p>
      </dgm:t>
    </dgm:pt>
    <dgm:pt modelId="{B544A551-C2DC-2A40-9820-B2EEE159A8CF}" type="pres">
      <dgm:prSet presAssocID="{3ADA7679-1DB8-7349-8624-A6D6B1150A9D}" presName="linear" presStyleCnt="0">
        <dgm:presLayoutVars>
          <dgm:animLvl val="lvl"/>
          <dgm:resizeHandles val="exact"/>
        </dgm:presLayoutVars>
      </dgm:prSet>
      <dgm:spPr/>
    </dgm:pt>
    <dgm:pt modelId="{50B9D111-1C37-3E4D-A3F9-69A26C99C5D1}" type="pres">
      <dgm:prSet presAssocID="{EF44CCB0-2367-D845-AEFC-6E63F905C59D}" presName="parentText" presStyleLbl="node1" presStyleIdx="0" presStyleCnt="6" custLinFactY="1754" custLinFactNeighborY="100000">
        <dgm:presLayoutVars>
          <dgm:chMax val="0"/>
          <dgm:bulletEnabled val="1"/>
        </dgm:presLayoutVars>
      </dgm:prSet>
      <dgm:spPr/>
    </dgm:pt>
    <dgm:pt modelId="{0F444B66-5AF6-4FC3-99A5-BFB51E08D363}" type="pres">
      <dgm:prSet presAssocID="{C1230547-CB51-9F48-9210-A2F992AC5D12}" presName="spacer" presStyleCnt="0"/>
      <dgm:spPr/>
    </dgm:pt>
    <dgm:pt modelId="{D93182B1-2B10-F44C-83C0-7E49F3A17340}" type="pres">
      <dgm:prSet presAssocID="{9ECEDC07-68B6-4F44-A981-D13559E580F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94A47F0-A07C-4514-AA79-D98750D4F507}" type="pres">
      <dgm:prSet presAssocID="{4CCECCE7-4405-4F42-AD7D-B54B7E64E3CD}" presName="spacer" presStyleCnt="0"/>
      <dgm:spPr/>
    </dgm:pt>
    <dgm:pt modelId="{A5F70B89-D7BA-B845-9B2F-3132DF21796E}" type="pres">
      <dgm:prSet presAssocID="{F00D8E1B-8152-974B-99E3-0FEF7EEF133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192E98A-EEAC-42D5-8689-59DD4E45E3C8}" type="pres">
      <dgm:prSet presAssocID="{DBC99E9F-665C-5A47-B622-DAE80208A4A6}" presName="spacer" presStyleCnt="0"/>
      <dgm:spPr/>
    </dgm:pt>
    <dgm:pt modelId="{0F5BABC3-99E8-8D44-8019-4FE92713F758}" type="pres">
      <dgm:prSet presAssocID="{6E1CEA28-0486-A243-8CCC-AFD2546AC029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F1BDC09-C19E-4724-A4F3-5CE9D7466311}" type="pres">
      <dgm:prSet presAssocID="{00090356-9718-604D-96B1-C6B6E3FC8775}" presName="spacer" presStyleCnt="0"/>
      <dgm:spPr/>
    </dgm:pt>
    <dgm:pt modelId="{C7F653F4-ABFA-F045-976F-617A5F5D8ADE}" type="pres">
      <dgm:prSet presAssocID="{FE96E188-59E2-BE4E-B12D-46ADAA83EE4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731DB1E-1ED7-4506-B793-843129C7F337}" type="pres">
      <dgm:prSet presAssocID="{849960A9-E27D-914A-B173-28D1BE497778}" presName="spacer" presStyleCnt="0"/>
      <dgm:spPr/>
    </dgm:pt>
    <dgm:pt modelId="{26A65EB7-C00F-0043-99D4-434F01AED3EA}" type="pres">
      <dgm:prSet presAssocID="{C69B6C63-19F8-8041-82E0-9B1F84342A6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ADD6A409-6097-484E-B402-E665A0C940BD}" type="presOf" srcId="{6E1CEA28-0486-A243-8CCC-AFD2546AC029}" destId="{0F5BABC3-99E8-8D44-8019-4FE92713F758}" srcOrd="0" destOrd="0" presId="urn:microsoft.com/office/officeart/2005/8/layout/vList2"/>
    <dgm:cxn modelId="{62863010-C86F-5A48-BB61-318515E76567}" srcId="{3ADA7679-1DB8-7349-8624-A6D6B1150A9D}" destId="{EF44CCB0-2367-D845-AEFC-6E63F905C59D}" srcOrd="0" destOrd="0" parTransId="{E97EE14D-C4EB-BC42-A984-DAF4509DA2F9}" sibTransId="{C1230547-CB51-9F48-9210-A2F992AC5D12}"/>
    <dgm:cxn modelId="{21B61E19-5D48-144C-A633-909E4AEB0CA6}" srcId="{3ADA7679-1DB8-7349-8624-A6D6B1150A9D}" destId="{F00D8E1B-8152-974B-99E3-0FEF7EEF133F}" srcOrd="2" destOrd="0" parTransId="{BF022A93-59B0-2547-A9E7-14BBD2BC5480}" sibTransId="{DBC99E9F-665C-5A47-B622-DAE80208A4A6}"/>
    <dgm:cxn modelId="{62CD1950-F84B-4CFC-9D01-904F48FC1975}" type="presOf" srcId="{FE96E188-59E2-BE4E-B12D-46ADAA83EE4A}" destId="{C7F653F4-ABFA-F045-976F-617A5F5D8ADE}" srcOrd="0" destOrd="0" presId="urn:microsoft.com/office/officeart/2005/8/layout/vList2"/>
    <dgm:cxn modelId="{73328572-5050-48E2-BFD9-C29FA5736DFF}" type="presOf" srcId="{3ADA7679-1DB8-7349-8624-A6D6B1150A9D}" destId="{B544A551-C2DC-2A40-9820-B2EEE159A8CF}" srcOrd="0" destOrd="0" presId="urn:microsoft.com/office/officeart/2005/8/layout/vList2"/>
    <dgm:cxn modelId="{FCD7A572-6065-49F8-8119-6BAF2A198B9B}" type="presOf" srcId="{F00D8E1B-8152-974B-99E3-0FEF7EEF133F}" destId="{A5F70B89-D7BA-B845-9B2F-3132DF21796E}" srcOrd="0" destOrd="0" presId="urn:microsoft.com/office/officeart/2005/8/layout/vList2"/>
    <dgm:cxn modelId="{D3BD1599-F156-44FE-AE7E-DD11B3C909A9}" type="presOf" srcId="{C69B6C63-19F8-8041-82E0-9B1F84342A65}" destId="{26A65EB7-C00F-0043-99D4-434F01AED3EA}" srcOrd="0" destOrd="0" presId="urn:microsoft.com/office/officeart/2005/8/layout/vList2"/>
    <dgm:cxn modelId="{50EF289A-26CD-5A4A-8AFD-025900827126}" srcId="{3ADA7679-1DB8-7349-8624-A6D6B1150A9D}" destId="{FE96E188-59E2-BE4E-B12D-46ADAA83EE4A}" srcOrd="4" destOrd="0" parTransId="{F530544D-80CA-7A46-83D6-EDD2D2AF93E2}" sibTransId="{849960A9-E27D-914A-B173-28D1BE497778}"/>
    <dgm:cxn modelId="{A6BB78B8-BF28-8F49-B4D5-D8574BF1FE49}" srcId="{3ADA7679-1DB8-7349-8624-A6D6B1150A9D}" destId="{6E1CEA28-0486-A243-8CCC-AFD2546AC029}" srcOrd="3" destOrd="0" parTransId="{0009801C-6304-D749-BEEC-C96554475E36}" sibTransId="{00090356-9718-604D-96B1-C6B6E3FC8775}"/>
    <dgm:cxn modelId="{001C69DF-0BA1-D745-AC8A-A5A7192DC69E}" srcId="{3ADA7679-1DB8-7349-8624-A6D6B1150A9D}" destId="{C69B6C63-19F8-8041-82E0-9B1F84342A65}" srcOrd="5" destOrd="0" parTransId="{AF45AF17-A113-5E4B-BE0D-36EEA0C9CF0B}" sibTransId="{1B003525-B92A-334B-BF96-E8D2C43DB725}"/>
    <dgm:cxn modelId="{370A91EA-A79D-7B4D-98A5-421A5E104BFD}" srcId="{3ADA7679-1DB8-7349-8624-A6D6B1150A9D}" destId="{9ECEDC07-68B6-4F44-A981-D13559E580F3}" srcOrd="1" destOrd="0" parTransId="{7237E020-2759-EE41-98AA-D73B48235640}" sibTransId="{4CCECCE7-4405-4F42-AD7D-B54B7E64E3CD}"/>
    <dgm:cxn modelId="{F1075FEB-0A5C-4D76-8972-3A9157038390}" type="presOf" srcId="{9ECEDC07-68B6-4F44-A981-D13559E580F3}" destId="{D93182B1-2B10-F44C-83C0-7E49F3A17340}" srcOrd="0" destOrd="0" presId="urn:microsoft.com/office/officeart/2005/8/layout/vList2"/>
    <dgm:cxn modelId="{7AB670FA-A321-4F04-8B04-ADA5B5C3B684}" type="presOf" srcId="{EF44CCB0-2367-D845-AEFC-6E63F905C59D}" destId="{50B9D111-1C37-3E4D-A3F9-69A26C99C5D1}" srcOrd="0" destOrd="0" presId="urn:microsoft.com/office/officeart/2005/8/layout/vList2"/>
    <dgm:cxn modelId="{9362F00C-58EA-4329-AB57-53CD3B1435FF}" type="presParOf" srcId="{B544A551-C2DC-2A40-9820-B2EEE159A8CF}" destId="{50B9D111-1C37-3E4D-A3F9-69A26C99C5D1}" srcOrd="0" destOrd="0" presId="urn:microsoft.com/office/officeart/2005/8/layout/vList2"/>
    <dgm:cxn modelId="{29BC950D-430D-4DF7-9ABF-10DEEC65CC89}" type="presParOf" srcId="{B544A551-C2DC-2A40-9820-B2EEE159A8CF}" destId="{0F444B66-5AF6-4FC3-99A5-BFB51E08D363}" srcOrd="1" destOrd="0" presId="urn:microsoft.com/office/officeart/2005/8/layout/vList2"/>
    <dgm:cxn modelId="{71B0F041-F944-4976-87AD-7AE120BD127D}" type="presParOf" srcId="{B544A551-C2DC-2A40-9820-B2EEE159A8CF}" destId="{D93182B1-2B10-F44C-83C0-7E49F3A17340}" srcOrd="2" destOrd="0" presId="urn:microsoft.com/office/officeart/2005/8/layout/vList2"/>
    <dgm:cxn modelId="{A5842BDD-0553-49BB-B294-48401420585E}" type="presParOf" srcId="{B544A551-C2DC-2A40-9820-B2EEE159A8CF}" destId="{794A47F0-A07C-4514-AA79-D98750D4F507}" srcOrd="3" destOrd="0" presId="urn:microsoft.com/office/officeart/2005/8/layout/vList2"/>
    <dgm:cxn modelId="{FF30AE68-234B-45EF-8111-52E2E65524D2}" type="presParOf" srcId="{B544A551-C2DC-2A40-9820-B2EEE159A8CF}" destId="{A5F70B89-D7BA-B845-9B2F-3132DF21796E}" srcOrd="4" destOrd="0" presId="urn:microsoft.com/office/officeart/2005/8/layout/vList2"/>
    <dgm:cxn modelId="{AF3E8C52-F4D2-475A-B5D9-5C0FCD482C02}" type="presParOf" srcId="{B544A551-C2DC-2A40-9820-B2EEE159A8CF}" destId="{7192E98A-EEAC-42D5-8689-59DD4E45E3C8}" srcOrd="5" destOrd="0" presId="urn:microsoft.com/office/officeart/2005/8/layout/vList2"/>
    <dgm:cxn modelId="{1F4187FB-46CF-452C-98C4-E64594A0649E}" type="presParOf" srcId="{B544A551-C2DC-2A40-9820-B2EEE159A8CF}" destId="{0F5BABC3-99E8-8D44-8019-4FE92713F758}" srcOrd="6" destOrd="0" presId="urn:microsoft.com/office/officeart/2005/8/layout/vList2"/>
    <dgm:cxn modelId="{31117679-BD77-4599-8FA8-F722CBC3AAB3}" type="presParOf" srcId="{B544A551-C2DC-2A40-9820-B2EEE159A8CF}" destId="{2F1BDC09-C19E-4724-A4F3-5CE9D7466311}" srcOrd="7" destOrd="0" presId="urn:microsoft.com/office/officeart/2005/8/layout/vList2"/>
    <dgm:cxn modelId="{50669C03-181B-40B6-94A6-02F0396DCBBC}" type="presParOf" srcId="{B544A551-C2DC-2A40-9820-B2EEE159A8CF}" destId="{C7F653F4-ABFA-F045-976F-617A5F5D8ADE}" srcOrd="8" destOrd="0" presId="urn:microsoft.com/office/officeart/2005/8/layout/vList2"/>
    <dgm:cxn modelId="{9711D4F9-ED82-4431-98CC-55542D6C258E}" type="presParOf" srcId="{B544A551-C2DC-2A40-9820-B2EEE159A8CF}" destId="{7731DB1E-1ED7-4506-B793-843129C7F337}" srcOrd="9" destOrd="0" presId="urn:microsoft.com/office/officeart/2005/8/layout/vList2"/>
    <dgm:cxn modelId="{13B41949-C98B-4FD5-AE24-CA0DD2FE5B4C}" type="presParOf" srcId="{B544A551-C2DC-2A40-9820-B2EEE159A8CF}" destId="{26A65EB7-C00F-0043-99D4-434F01AED3E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333316-A6FB-B246-B894-2C6D7834F789}" type="doc">
      <dgm:prSet loTypeId="urn:microsoft.com/office/officeart/2005/8/layout/process4" loCatId="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235A6BF-D9F0-5341-9BD9-24917269DEA3}">
      <dgm:prSet phldrT="[Texto]"/>
      <dgm:spPr/>
      <dgm:t>
        <a:bodyPr/>
        <a:lstStyle/>
        <a:p>
          <a:r>
            <a:rPr lang="es-ES" dirty="0"/>
            <a:t>1. Diseño del Proceso (como, cuando, quien levanta la información, quien reporta la información y donde)</a:t>
          </a:r>
        </a:p>
      </dgm:t>
    </dgm:pt>
    <dgm:pt modelId="{3C4C8021-4551-5A41-BD20-788E45FCAF7B}" type="parTrans" cxnId="{58661E44-B3C1-3A49-AD46-2C344D23A991}">
      <dgm:prSet/>
      <dgm:spPr/>
      <dgm:t>
        <a:bodyPr/>
        <a:lstStyle/>
        <a:p>
          <a:endParaRPr lang="es-ES"/>
        </a:p>
      </dgm:t>
    </dgm:pt>
    <dgm:pt modelId="{9E048D8C-BFBE-9944-AB5B-5D3798B42273}" type="sibTrans" cxnId="{58661E44-B3C1-3A49-AD46-2C344D23A991}">
      <dgm:prSet/>
      <dgm:spPr/>
      <dgm:t>
        <a:bodyPr/>
        <a:lstStyle/>
        <a:p>
          <a:endParaRPr lang="es-ES"/>
        </a:p>
      </dgm:t>
    </dgm:pt>
    <dgm:pt modelId="{612DCA71-76BB-C543-8562-A06A66863374}">
      <dgm:prSet phldrT="[Texto]"/>
      <dgm:spPr/>
      <dgm:t>
        <a:bodyPr/>
        <a:lstStyle/>
        <a:p>
          <a:r>
            <a:rPr lang="es-ES" dirty="0"/>
            <a:t>2. Desarrollo de preguntas y codificación de respuestas</a:t>
          </a:r>
        </a:p>
      </dgm:t>
    </dgm:pt>
    <dgm:pt modelId="{2A061C15-8CFB-7A41-8E51-237C077ADD9F}" type="parTrans" cxnId="{AB1EFDBA-88D8-124D-9D65-33A60737E65A}">
      <dgm:prSet/>
      <dgm:spPr/>
      <dgm:t>
        <a:bodyPr/>
        <a:lstStyle/>
        <a:p>
          <a:endParaRPr lang="es-ES"/>
        </a:p>
      </dgm:t>
    </dgm:pt>
    <dgm:pt modelId="{74D90E57-9FA2-AF42-8AE3-51CF73C61823}" type="sibTrans" cxnId="{AB1EFDBA-88D8-124D-9D65-33A60737E65A}">
      <dgm:prSet/>
      <dgm:spPr/>
      <dgm:t>
        <a:bodyPr/>
        <a:lstStyle/>
        <a:p>
          <a:endParaRPr lang="es-ES"/>
        </a:p>
      </dgm:t>
    </dgm:pt>
    <dgm:pt modelId="{CF3D3480-BBD0-9F4A-9825-8FDBD1BAA2F2}">
      <dgm:prSet phldrT="[Texto]"/>
      <dgm:spPr/>
      <dgm:t>
        <a:bodyPr/>
        <a:lstStyle/>
        <a:p>
          <a:r>
            <a:rPr lang="es-ES" dirty="0"/>
            <a:t>3. Pruebas piloto con participantes representativos de nuestra población objetivo</a:t>
          </a:r>
        </a:p>
      </dgm:t>
    </dgm:pt>
    <dgm:pt modelId="{36F56C31-4667-6C41-859E-6B2FEEFD80C1}" type="parTrans" cxnId="{FEFF9273-95D6-D448-9A7B-1C127B44B7A3}">
      <dgm:prSet/>
      <dgm:spPr/>
      <dgm:t>
        <a:bodyPr/>
        <a:lstStyle/>
        <a:p>
          <a:endParaRPr lang="es-ES"/>
        </a:p>
      </dgm:t>
    </dgm:pt>
    <dgm:pt modelId="{22952092-92EE-F049-8CCD-C16E602B4BC0}" type="sibTrans" cxnId="{FEFF9273-95D6-D448-9A7B-1C127B44B7A3}">
      <dgm:prSet/>
      <dgm:spPr/>
      <dgm:t>
        <a:bodyPr/>
        <a:lstStyle/>
        <a:p>
          <a:endParaRPr lang="es-ES"/>
        </a:p>
      </dgm:t>
    </dgm:pt>
    <dgm:pt modelId="{13278445-6708-CE42-9F12-7888ADA8DE8A}">
      <dgm:prSet/>
      <dgm:spPr/>
      <dgm:t>
        <a:bodyPr/>
        <a:lstStyle/>
        <a:p>
          <a:r>
            <a:rPr lang="es-ES" dirty="0"/>
            <a:t>4. Recolección de Datos: protocolos</a:t>
          </a:r>
        </a:p>
      </dgm:t>
    </dgm:pt>
    <dgm:pt modelId="{C860C4A7-3E11-EF45-9250-8F9C9E23C610}" type="parTrans" cxnId="{387B60D4-3481-5B47-8FEE-222F74D04CD9}">
      <dgm:prSet/>
      <dgm:spPr/>
      <dgm:t>
        <a:bodyPr/>
        <a:lstStyle/>
        <a:p>
          <a:endParaRPr lang="es-ES"/>
        </a:p>
      </dgm:t>
    </dgm:pt>
    <dgm:pt modelId="{3880CE84-447D-2243-BEA8-8097CBCE5EB6}" type="sibTrans" cxnId="{387B60D4-3481-5B47-8FEE-222F74D04CD9}">
      <dgm:prSet/>
      <dgm:spPr/>
      <dgm:t>
        <a:bodyPr/>
        <a:lstStyle/>
        <a:p>
          <a:endParaRPr lang="es-ES"/>
        </a:p>
      </dgm:t>
    </dgm:pt>
    <dgm:pt modelId="{BD110CFE-45E1-D844-9851-C2F418A853A9}">
      <dgm:prSet/>
      <dgm:spPr/>
      <dgm:t>
        <a:bodyPr/>
        <a:lstStyle/>
        <a:p>
          <a:r>
            <a:rPr lang="es-ES" dirty="0"/>
            <a:t>5. Análisis de Datos: herramientas para la digitalización de entrevistas, desarrollo de bases de datos y análisis</a:t>
          </a:r>
        </a:p>
      </dgm:t>
    </dgm:pt>
    <dgm:pt modelId="{DA374635-DB9B-104E-A37B-474A99B31548}" type="parTrans" cxnId="{F0B27ECA-A445-F04E-AF16-CEC09E080847}">
      <dgm:prSet/>
      <dgm:spPr/>
      <dgm:t>
        <a:bodyPr/>
        <a:lstStyle/>
        <a:p>
          <a:endParaRPr lang="es-ES"/>
        </a:p>
      </dgm:t>
    </dgm:pt>
    <dgm:pt modelId="{38DDB1CD-31D2-9543-AA25-11EFB0F2CAE4}" type="sibTrans" cxnId="{F0B27ECA-A445-F04E-AF16-CEC09E080847}">
      <dgm:prSet/>
      <dgm:spPr/>
      <dgm:t>
        <a:bodyPr/>
        <a:lstStyle/>
        <a:p>
          <a:endParaRPr lang="es-ES"/>
        </a:p>
      </dgm:t>
    </dgm:pt>
    <dgm:pt modelId="{474FE8F6-6113-7744-BCD1-F7692C0512B3}" type="pres">
      <dgm:prSet presAssocID="{7B333316-A6FB-B246-B894-2C6D7834F789}" presName="Name0" presStyleCnt="0">
        <dgm:presLayoutVars>
          <dgm:dir/>
          <dgm:animLvl val="lvl"/>
          <dgm:resizeHandles val="exact"/>
        </dgm:presLayoutVars>
      </dgm:prSet>
      <dgm:spPr/>
    </dgm:pt>
    <dgm:pt modelId="{4176A195-4095-704C-BF08-B0B846BCB5F7}" type="pres">
      <dgm:prSet presAssocID="{BD110CFE-45E1-D844-9851-C2F418A853A9}" presName="boxAndChildren" presStyleCnt="0"/>
      <dgm:spPr/>
    </dgm:pt>
    <dgm:pt modelId="{7628E790-D193-6543-B6A7-AD5B8A1822E7}" type="pres">
      <dgm:prSet presAssocID="{BD110CFE-45E1-D844-9851-C2F418A853A9}" presName="parentTextBox" presStyleLbl="node1" presStyleIdx="0" presStyleCnt="5"/>
      <dgm:spPr/>
    </dgm:pt>
    <dgm:pt modelId="{5779EC4E-ED44-BA43-B916-1B1C9E02B5AD}" type="pres">
      <dgm:prSet presAssocID="{3880CE84-447D-2243-BEA8-8097CBCE5EB6}" presName="sp" presStyleCnt="0"/>
      <dgm:spPr/>
    </dgm:pt>
    <dgm:pt modelId="{5EC8FA97-79AA-D449-9F4C-1A2E8BC925DE}" type="pres">
      <dgm:prSet presAssocID="{13278445-6708-CE42-9F12-7888ADA8DE8A}" presName="arrowAndChildren" presStyleCnt="0"/>
      <dgm:spPr/>
    </dgm:pt>
    <dgm:pt modelId="{905D7215-AC61-E146-B6F8-7774A0F5AFFD}" type="pres">
      <dgm:prSet presAssocID="{13278445-6708-CE42-9F12-7888ADA8DE8A}" presName="parentTextArrow" presStyleLbl="node1" presStyleIdx="1" presStyleCnt="5"/>
      <dgm:spPr/>
    </dgm:pt>
    <dgm:pt modelId="{F8E8D6C5-B3B1-DD46-8AEF-8841FC6E19E8}" type="pres">
      <dgm:prSet presAssocID="{22952092-92EE-F049-8CCD-C16E602B4BC0}" presName="sp" presStyleCnt="0"/>
      <dgm:spPr/>
    </dgm:pt>
    <dgm:pt modelId="{E354BE8C-4420-6C40-BDD7-21482D487903}" type="pres">
      <dgm:prSet presAssocID="{CF3D3480-BBD0-9F4A-9825-8FDBD1BAA2F2}" presName="arrowAndChildren" presStyleCnt="0"/>
      <dgm:spPr/>
    </dgm:pt>
    <dgm:pt modelId="{EB0F1AE0-9BF1-E048-A920-811824765918}" type="pres">
      <dgm:prSet presAssocID="{CF3D3480-BBD0-9F4A-9825-8FDBD1BAA2F2}" presName="parentTextArrow" presStyleLbl="node1" presStyleIdx="2" presStyleCnt="5"/>
      <dgm:spPr/>
    </dgm:pt>
    <dgm:pt modelId="{88EF6EFF-401C-F146-BD35-670EC1459105}" type="pres">
      <dgm:prSet presAssocID="{74D90E57-9FA2-AF42-8AE3-51CF73C61823}" presName="sp" presStyleCnt="0"/>
      <dgm:spPr/>
    </dgm:pt>
    <dgm:pt modelId="{B2F8EA52-8F7A-5B45-8454-60CC9343F3E0}" type="pres">
      <dgm:prSet presAssocID="{612DCA71-76BB-C543-8562-A06A66863374}" presName="arrowAndChildren" presStyleCnt="0"/>
      <dgm:spPr/>
    </dgm:pt>
    <dgm:pt modelId="{9DDF8888-F2CA-E447-8811-394FF81BA8AE}" type="pres">
      <dgm:prSet presAssocID="{612DCA71-76BB-C543-8562-A06A66863374}" presName="parentTextArrow" presStyleLbl="node1" presStyleIdx="3" presStyleCnt="5"/>
      <dgm:spPr/>
    </dgm:pt>
    <dgm:pt modelId="{D0D27756-36A0-F74A-B4C9-8CB6B12A14AC}" type="pres">
      <dgm:prSet presAssocID="{9E048D8C-BFBE-9944-AB5B-5D3798B42273}" presName="sp" presStyleCnt="0"/>
      <dgm:spPr/>
    </dgm:pt>
    <dgm:pt modelId="{CE37BDA3-6F07-4540-B1DD-FC1178237EF7}" type="pres">
      <dgm:prSet presAssocID="{C235A6BF-D9F0-5341-9BD9-24917269DEA3}" presName="arrowAndChildren" presStyleCnt="0"/>
      <dgm:spPr/>
    </dgm:pt>
    <dgm:pt modelId="{FFF1DC27-E469-E148-974C-DA51C36C753A}" type="pres">
      <dgm:prSet presAssocID="{C235A6BF-D9F0-5341-9BD9-24917269DEA3}" presName="parentTextArrow" presStyleLbl="node1" presStyleIdx="4" presStyleCnt="5"/>
      <dgm:spPr/>
    </dgm:pt>
  </dgm:ptLst>
  <dgm:cxnLst>
    <dgm:cxn modelId="{F1404625-2090-481A-8E70-67285835F95A}" type="presOf" srcId="{CF3D3480-BBD0-9F4A-9825-8FDBD1BAA2F2}" destId="{EB0F1AE0-9BF1-E048-A920-811824765918}" srcOrd="0" destOrd="0" presId="urn:microsoft.com/office/officeart/2005/8/layout/process4"/>
    <dgm:cxn modelId="{58661E44-B3C1-3A49-AD46-2C344D23A991}" srcId="{7B333316-A6FB-B246-B894-2C6D7834F789}" destId="{C235A6BF-D9F0-5341-9BD9-24917269DEA3}" srcOrd="0" destOrd="0" parTransId="{3C4C8021-4551-5A41-BD20-788E45FCAF7B}" sibTransId="{9E048D8C-BFBE-9944-AB5B-5D3798B42273}"/>
    <dgm:cxn modelId="{AE572E49-0D1A-4A1C-8F0E-87F11631CAE6}" type="presOf" srcId="{612DCA71-76BB-C543-8562-A06A66863374}" destId="{9DDF8888-F2CA-E447-8811-394FF81BA8AE}" srcOrd="0" destOrd="0" presId="urn:microsoft.com/office/officeart/2005/8/layout/process4"/>
    <dgm:cxn modelId="{88E5E04F-4BF8-4FE7-B635-B20723639DB2}" type="presOf" srcId="{BD110CFE-45E1-D844-9851-C2F418A853A9}" destId="{7628E790-D193-6543-B6A7-AD5B8A1822E7}" srcOrd="0" destOrd="0" presId="urn:microsoft.com/office/officeart/2005/8/layout/process4"/>
    <dgm:cxn modelId="{FEFF9273-95D6-D448-9A7B-1C127B44B7A3}" srcId="{7B333316-A6FB-B246-B894-2C6D7834F789}" destId="{CF3D3480-BBD0-9F4A-9825-8FDBD1BAA2F2}" srcOrd="2" destOrd="0" parTransId="{36F56C31-4667-6C41-859E-6B2FEEFD80C1}" sibTransId="{22952092-92EE-F049-8CCD-C16E602B4BC0}"/>
    <dgm:cxn modelId="{9B5CDE88-3D5F-4AE0-A3C9-AD4CC255A473}" type="presOf" srcId="{7B333316-A6FB-B246-B894-2C6D7834F789}" destId="{474FE8F6-6113-7744-BCD1-F7692C0512B3}" srcOrd="0" destOrd="0" presId="urn:microsoft.com/office/officeart/2005/8/layout/process4"/>
    <dgm:cxn modelId="{357171A5-109F-4405-98E6-4F6F478ADAD8}" type="presOf" srcId="{C235A6BF-D9F0-5341-9BD9-24917269DEA3}" destId="{FFF1DC27-E469-E148-974C-DA51C36C753A}" srcOrd="0" destOrd="0" presId="urn:microsoft.com/office/officeart/2005/8/layout/process4"/>
    <dgm:cxn modelId="{AB1EFDBA-88D8-124D-9D65-33A60737E65A}" srcId="{7B333316-A6FB-B246-B894-2C6D7834F789}" destId="{612DCA71-76BB-C543-8562-A06A66863374}" srcOrd="1" destOrd="0" parTransId="{2A061C15-8CFB-7A41-8E51-237C077ADD9F}" sibTransId="{74D90E57-9FA2-AF42-8AE3-51CF73C61823}"/>
    <dgm:cxn modelId="{F0B27ECA-A445-F04E-AF16-CEC09E080847}" srcId="{7B333316-A6FB-B246-B894-2C6D7834F789}" destId="{BD110CFE-45E1-D844-9851-C2F418A853A9}" srcOrd="4" destOrd="0" parTransId="{DA374635-DB9B-104E-A37B-474A99B31548}" sibTransId="{38DDB1CD-31D2-9543-AA25-11EFB0F2CAE4}"/>
    <dgm:cxn modelId="{387B60D4-3481-5B47-8FEE-222F74D04CD9}" srcId="{7B333316-A6FB-B246-B894-2C6D7834F789}" destId="{13278445-6708-CE42-9F12-7888ADA8DE8A}" srcOrd="3" destOrd="0" parTransId="{C860C4A7-3E11-EF45-9250-8F9C9E23C610}" sibTransId="{3880CE84-447D-2243-BEA8-8097CBCE5EB6}"/>
    <dgm:cxn modelId="{CBFBCFE9-8CDD-47A7-A5B8-550EAC248BE2}" type="presOf" srcId="{13278445-6708-CE42-9F12-7888ADA8DE8A}" destId="{905D7215-AC61-E146-B6F8-7774A0F5AFFD}" srcOrd="0" destOrd="0" presId="urn:microsoft.com/office/officeart/2005/8/layout/process4"/>
    <dgm:cxn modelId="{5361658C-049F-4C13-9A63-1629899DEE9E}" type="presParOf" srcId="{474FE8F6-6113-7744-BCD1-F7692C0512B3}" destId="{4176A195-4095-704C-BF08-B0B846BCB5F7}" srcOrd="0" destOrd="0" presId="urn:microsoft.com/office/officeart/2005/8/layout/process4"/>
    <dgm:cxn modelId="{E16E1E4E-B06D-4F4E-B409-3E679A277AC3}" type="presParOf" srcId="{4176A195-4095-704C-BF08-B0B846BCB5F7}" destId="{7628E790-D193-6543-B6A7-AD5B8A1822E7}" srcOrd="0" destOrd="0" presId="urn:microsoft.com/office/officeart/2005/8/layout/process4"/>
    <dgm:cxn modelId="{8BBFA037-A640-4695-9745-1B5AA41B5CB3}" type="presParOf" srcId="{474FE8F6-6113-7744-BCD1-F7692C0512B3}" destId="{5779EC4E-ED44-BA43-B916-1B1C9E02B5AD}" srcOrd="1" destOrd="0" presId="urn:microsoft.com/office/officeart/2005/8/layout/process4"/>
    <dgm:cxn modelId="{1FAC3280-42B5-4C78-8AE6-CFE43C10B174}" type="presParOf" srcId="{474FE8F6-6113-7744-BCD1-F7692C0512B3}" destId="{5EC8FA97-79AA-D449-9F4C-1A2E8BC925DE}" srcOrd="2" destOrd="0" presId="urn:microsoft.com/office/officeart/2005/8/layout/process4"/>
    <dgm:cxn modelId="{901E6C37-38ED-4965-A7A1-B7684750AE8F}" type="presParOf" srcId="{5EC8FA97-79AA-D449-9F4C-1A2E8BC925DE}" destId="{905D7215-AC61-E146-B6F8-7774A0F5AFFD}" srcOrd="0" destOrd="0" presId="urn:microsoft.com/office/officeart/2005/8/layout/process4"/>
    <dgm:cxn modelId="{1462F777-265D-4C4B-9FFC-B66835D7F36A}" type="presParOf" srcId="{474FE8F6-6113-7744-BCD1-F7692C0512B3}" destId="{F8E8D6C5-B3B1-DD46-8AEF-8841FC6E19E8}" srcOrd="3" destOrd="0" presId="urn:microsoft.com/office/officeart/2005/8/layout/process4"/>
    <dgm:cxn modelId="{65E03155-7779-48DB-BC42-419F5674485A}" type="presParOf" srcId="{474FE8F6-6113-7744-BCD1-F7692C0512B3}" destId="{E354BE8C-4420-6C40-BDD7-21482D487903}" srcOrd="4" destOrd="0" presId="urn:microsoft.com/office/officeart/2005/8/layout/process4"/>
    <dgm:cxn modelId="{2752CC26-CEB7-40A3-B66C-021E158643C9}" type="presParOf" srcId="{E354BE8C-4420-6C40-BDD7-21482D487903}" destId="{EB0F1AE0-9BF1-E048-A920-811824765918}" srcOrd="0" destOrd="0" presId="urn:microsoft.com/office/officeart/2005/8/layout/process4"/>
    <dgm:cxn modelId="{E0B94995-46BF-4677-B1E1-7F6976986226}" type="presParOf" srcId="{474FE8F6-6113-7744-BCD1-F7692C0512B3}" destId="{88EF6EFF-401C-F146-BD35-670EC1459105}" srcOrd="5" destOrd="0" presId="urn:microsoft.com/office/officeart/2005/8/layout/process4"/>
    <dgm:cxn modelId="{119E74BF-D341-46EA-8FDF-631560020D37}" type="presParOf" srcId="{474FE8F6-6113-7744-BCD1-F7692C0512B3}" destId="{B2F8EA52-8F7A-5B45-8454-60CC9343F3E0}" srcOrd="6" destOrd="0" presId="urn:microsoft.com/office/officeart/2005/8/layout/process4"/>
    <dgm:cxn modelId="{14A0FD84-108E-478A-934D-0961DEF7313A}" type="presParOf" srcId="{B2F8EA52-8F7A-5B45-8454-60CC9343F3E0}" destId="{9DDF8888-F2CA-E447-8811-394FF81BA8AE}" srcOrd="0" destOrd="0" presId="urn:microsoft.com/office/officeart/2005/8/layout/process4"/>
    <dgm:cxn modelId="{32F806D7-7019-4BFA-BD63-54270F7C8B2A}" type="presParOf" srcId="{474FE8F6-6113-7744-BCD1-F7692C0512B3}" destId="{D0D27756-36A0-F74A-B4C9-8CB6B12A14AC}" srcOrd="7" destOrd="0" presId="urn:microsoft.com/office/officeart/2005/8/layout/process4"/>
    <dgm:cxn modelId="{1BD2F3E0-5C6D-4342-9C52-E3F8B5A4A03F}" type="presParOf" srcId="{474FE8F6-6113-7744-BCD1-F7692C0512B3}" destId="{CE37BDA3-6F07-4540-B1DD-FC1178237EF7}" srcOrd="8" destOrd="0" presId="urn:microsoft.com/office/officeart/2005/8/layout/process4"/>
    <dgm:cxn modelId="{BB117B51-F116-4B4F-B520-C3D69AF0E9D1}" type="presParOf" srcId="{CE37BDA3-6F07-4540-B1DD-FC1178237EF7}" destId="{FFF1DC27-E469-E148-974C-DA51C36C753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9D111-1C37-3E4D-A3F9-69A26C99C5D1}">
      <dsp:nvSpPr>
        <dsp:cNvPr id="0" name=""/>
        <dsp:cNvSpPr/>
      </dsp:nvSpPr>
      <dsp:spPr>
        <a:xfrm>
          <a:off x="0" y="118132"/>
          <a:ext cx="2909798" cy="43056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Claros</a:t>
          </a:r>
        </a:p>
      </dsp:txBody>
      <dsp:txXfrm>
        <a:off x="21018" y="139150"/>
        <a:ext cx="2867762" cy="388524"/>
      </dsp:txXfrm>
    </dsp:sp>
    <dsp:sp modelId="{D93182B1-2B10-F44C-83C0-7E49F3A17340}">
      <dsp:nvSpPr>
        <dsp:cNvPr id="0" name=""/>
        <dsp:cNvSpPr/>
      </dsp:nvSpPr>
      <dsp:spPr>
        <a:xfrm>
          <a:off x="0" y="541139"/>
          <a:ext cx="2909798" cy="43056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Comprensibles y pertinentes</a:t>
          </a:r>
        </a:p>
      </dsp:txBody>
      <dsp:txXfrm>
        <a:off x="21018" y="562157"/>
        <a:ext cx="2867762" cy="388524"/>
      </dsp:txXfrm>
    </dsp:sp>
    <dsp:sp modelId="{A5F70B89-D7BA-B845-9B2F-3132DF21796E}">
      <dsp:nvSpPr>
        <dsp:cNvPr id="0" name=""/>
        <dsp:cNvSpPr/>
      </dsp:nvSpPr>
      <dsp:spPr>
        <a:xfrm>
          <a:off x="0" y="1037939"/>
          <a:ext cx="2909798" cy="43056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Útiles y oportunos</a:t>
          </a:r>
        </a:p>
      </dsp:txBody>
      <dsp:txXfrm>
        <a:off x="21018" y="1058957"/>
        <a:ext cx="2867762" cy="388524"/>
      </dsp:txXfrm>
    </dsp:sp>
    <dsp:sp modelId="{0F5BABC3-99E8-8D44-8019-4FE92713F758}">
      <dsp:nvSpPr>
        <dsp:cNvPr id="0" name=""/>
        <dsp:cNvSpPr/>
      </dsp:nvSpPr>
      <dsp:spPr>
        <a:xfrm>
          <a:off x="0" y="1534740"/>
          <a:ext cx="2909798" cy="43056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Enfocados a objetivos</a:t>
          </a:r>
        </a:p>
      </dsp:txBody>
      <dsp:txXfrm>
        <a:off x="21018" y="1555758"/>
        <a:ext cx="2867762" cy="388524"/>
      </dsp:txXfrm>
    </dsp:sp>
    <dsp:sp modelId="{C7F653F4-ABFA-F045-976F-617A5F5D8ADE}">
      <dsp:nvSpPr>
        <dsp:cNvPr id="0" name=""/>
        <dsp:cNvSpPr/>
      </dsp:nvSpPr>
      <dsp:spPr>
        <a:xfrm>
          <a:off x="0" y="2031540"/>
          <a:ext cx="2909798" cy="43056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Prácticos y costo efectivos </a:t>
          </a:r>
        </a:p>
      </dsp:txBody>
      <dsp:txXfrm>
        <a:off x="21018" y="2052558"/>
        <a:ext cx="2867762" cy="388524"/>
      </dsp:txXfrm>
    </dsp:sp>
    <dsp:sp modelId="{26A65EB7-C00F-0043-99D4-434F01AED3EA}">
      <dsp:nvSpPr>
        <dsp:cNvPr id="0" name=""/>
        <dsp:cNvSpPr/>
      </dsp:nvSpPr>
      <dsp:spPr>
        <a:xfrm>
          <a:off x="0" y="2528340"/>
          <a:ext cx="2909798" cy="43056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 calidad</a:t>
          </a:r>
        </a:p>
      </dsp:txBody>
      <dsp:txXfrm>
        <a:off x="21018" y="2549358"/>
        <a:ext cx="2867762" cy="3885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8E790-D193-6543-B6A7-AD5B8A1822E7}">
      <dsp:nvSpPr>
        <dsp:cNvPr id="0" name=""/>
        <dsp:cNvSpPr/>
      </dsp:nvSpPr>
      <dsp:spPr>
        <a:xfrm>
          <a:off x="0" y="4151408"/>
          <a:ext cx="11232682" cy="6810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5. Análisis de Datos: herramientas para la digitalización de entrevistas, desarrollo de bases de datos y análisis</a:t>
          </a:r>
        </a:p>
      </dsp:txBody>
      <dsp:txXfrm>
        <a:off x="0" y="4151408"/>
        <a:ext cx="11232682" cy="681073"/>
      </dsp:txXfrm>
    </dsp:sp>
    <dsp:sp modelId="{905D7215-AC61-E146-B6F8-7774A0F5AFFD}">
      <dsp:nvSpPr>
        <dsp:cNvPr id="0" name=""/>
        <dsp:cNvSpPr/>
      </dsp:nvSpPr>
      <dsp:spPr>
        <a:xfrm rot="10800000">
          <a:off x="0" y="3114134"/>
          <a:ext cx="11232682" cy="1047490"/>
        </a:xfrm>
        <a:prstGeom prst="upArrowCallou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4. Recolección de Datos: protocolos</a:t>
          </a:r>
        </a:p>
      </dsp:txBody>
      <dsp:txXfrm rot="10800000">
        <a:off x="0" y="3114134"/>
        <a:ext cx="11232682" cy="680628"/>
      </dsp:txXfrm>
    </dsp:sp>
    <dsp:sp modelId="{EB0F1AE0-9BF1-E048-A920-811824765918}">
      <dsp:nvSpPr>
        <dsp:cNvPr id="0" name=""/>
        <dsp:cNvSpPr/>
      </dsp:nvSpPr>
      <dsp:spPr>
        <a:xfrm rot="10800000">
          <a:off x="0" y="2076859"/>
          <a:ext cx="11232682" cy="1047490"/>
        </a:xfrm>
        <a:prstGeom prst="upArrowCallou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3. Pruebas piloto con participantes representativos de nuestra población objetivo</a:t>
          </a:r>
        </a:p>
      </dsp:txBody>
      <dsp:txXfrm rot="10800000">
        <a:off x="0" y="2076859"/>
        <a:ext cx="11232682" cy="680628"/>
      </dsp:txXfrm>
    </dsp:sp>
    <dsp:sp modelId="{9DDF8888-F2CA-E447-8811-394FF81BA8AE}">
      <dsp:nvSpPr>
        <dsp:cNvPr id="0" name=""/>
        <dsp:cNvSpPr/>
      </dsp:nvSpPr>
      <dsp:spPr>
        <a:xfrm rot="10800000">
          <a:off x="0" y="1039585"/>
          <a:ext cx="11232682" cy="1047490"/>
        </a:xfrm>
        <a:prstGeom prst="upArrowCallou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2. Desarrollo de preguntas y codificación de respuestas</a:t>
          </a:r>
        </a:p>
      </dsp:txBody>
      <dsp:txXfrm rot="10800000">
        <a:off x="0" y="1039585"/>
        <a:ext cx="11232682" cy="680628"/>
      </dsp:txXfrm>
    </dsp:sp>
    <dsp:sp modelId="{FFF1DC27-E469-E148-974C-DA51C36C753A}">
      <dsp:nvSpPr>
        <dsp:cNvPr id="0" name=""/>
        <dsp:cNvSpPr/>
      </dsp:nvSpPr>
      <dsp:spPr>
        <a:xfrm rot="10800000">
          <a:off x="0" y="2311"/>
          <a:ext cx="11232682" cy="1047490"/>
        </a:xfrm>
        <a:prstGeom prst="upArrowCallou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1. Diseño del Proceso (como, cuando, quien levanta la información, quien reporta la información y donde)</a:t>
          </a:r>
        </a:p>
      </dsp:txBody>
      <dsp:txXfrm rot="10800000">
        <a:off x="0" y="2311"/>
        <a:ext cx="11232682" cy="680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1415B700-3508-4D7C-AC89-ABAF686B7F67}" type="datetimeFigureOut">
              <a:rPr lang="en-US" smtClean="0"/>
              <a:t>7/9/20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5700"/>
            <a:ext cx="5541962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5484" y="4447153"/>
            <a:ext cx="5563870" cy="3638580"/>
          </a:xfrm>
          <a:prstGeom prst="rect">
            <a:avLst/>
          </a:prstGeom>
        </p:spPr>
        <p:txBody>
          <a:bodyPr vert="horz" lIns="92546" tIns="46273" rIns="92546" bIns="46273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39466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83DE1024-6EE3-4AC5-9F25-96A4D0E2A0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9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65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s-MX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B9730-0B5D-4590-A075-0645A4056286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743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s-MX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B9730-0B5D-4590-A075-0645A4056286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691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s-MX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B9730-0B5D-4590-A075-0645A4056286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743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s-MX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B9730-0B5D-4590-A075-0645A4056286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097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91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A464E-9ACE-429B-8714-5DD8CEA6960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74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noProof="0" dirty="0"/>
              <a:t>1.-Monitoring services utilization</a:t>
            </a:r>
          </a:p>
          <a:p>
            <a:endParaRPr lang="en-US" noProof="0" dirty="0"/>
          </a:p>
          <a:p>
            <a:r>
              <a:rPr lang="en-US" noProof="0" dirty="0"/>
              <a:t>A</a:t>
            </a:r>
            <a:r>
              <a:rPr lang="en-US" baseline="0" noProof="0" dirty="0"/>
              <a:t> critical issue in program monitoring is ascertaining the extend to which the intended targets actually receive program services. Managing a program effectively  requires target participation to be kept at an acceptable  level and corrective actions be taken is it fall below that level.</a:t>
            </a:r>
          </a:p>
          <a:p>
            <a:endParaRPr lang="en-US" baseline="0" noProof="0" dirty="0"/>
          </a:p>
          <a:p>
            <a:r>
              <a:rPr lang="en-US" baseline="0" noProof="0" dirty="0"/>
              <a:t>Service utilization typically breaks down  into questions about coverage and bias.  Whereas coverage refers to the extend to which </a:t>
            </a:r>
          </a:p>
          <a:p>
            <a:r>
              <a:rPr lang="en-US" baseline="0" noProof="0" dirty="0"/>
              <a:t>Participation by targets population achieved the levels specified in the program  design, bias is the degree to witch some subgroups  participate in greater proportion that others.</a:t>
            </a:r>
          </a:p>
          <a:p>
            <a:endParaRPr lang="en-US" baseline="0" noProof="0" dirty="0"/>
          </a:p>
          <a:p>
            <a:r>
              <a:rPr lang="en-US" b="1" baseline="0" noProof="0" dirty="0"/>
              <a:t>2.-Monitoring organizational functions </a:t>
            </a:r>
          </a:p>
          <a:p>
            <a:endParaRPr lang="en-US" b="1" baseline="0" noProof="0" dirty="0"/>
          </a:p>
          <a:p>
            <a:r>
              <a:rPr lang="en-US" baseline="0" noProof="0" dirty="0"/>
              <a:t> Monitoring of critical organization functions and activities of a program focus on whether the program is performing well in managing its efforts and using its resources to accomplish its essential tasks.</a:t>
            </a:r>
          </a:p>
          <a:p>
            <a:endParaRPr lang="en-US" baseline="0" noProof="0" dirty="0"/>
          </a:p>
          <a:p>
            <a:r>
              <a:rPr lang="en-US" baseline="0" noProof="0" dirty="0"/>
              <a:t>Chief among those  task , of course is  delivering the intended </a:t>
            </a:r>
            <a:r>
              <a:rPr lang="en-US" baseline="0" noProof="0" dirty="0" err="1"/>
              <a:t>servicesto</a:t>
            </a:r>
            <a:r>
              <a:rPr lang="en-US" baseline="0" noProof="0" dirty="0"/>
              <a:t> the target populations. In addition , program have </a:t>
            </a:r>
            <a:r>
              <a:rPr lang="en-US" baseline="0" noProof="0" dirty="0" err="1"/>
              <a:t>varius</a:t>
            </a:r>
            <a:r>
              <a:rPr lang="en-US" baseline="0" noProof="0" dirty="0"/>
              <a:t> support functions  that must be carried out to maintain the viability and effectiveness of the organization.</a:t>
            </a:r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FF309-04C5-4AFF-8297-92E8FCDC0733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196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0D443-DADC-4905-99AB-0660FBB7E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2477FA-B7F2-4089-BBD4-AD9910F9C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3948E8-D84C-4E7C-966B-5AF6C32CF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A436BC-75FD-4B99-8AE6-EDFBCC9B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08F1C6-13F4-4977-AE15-1D0E5884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0357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A83B4-10B5-4451-A1CC-2447900BB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F93B2C-F11C-4653-BE59-2E627D731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53B2D6-4480-4A59-BA8F-CC047917A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CE4ECE-C594-4286-A46C-B9571F6B0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1E389-0976-4BA6-9160-88B7D29E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35227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C4139-FBE4-48E8-9020-A725C570F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162E4C-5865-461F-B5FF-44677C7FD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747DDF-DABB-4580-B270-CD1615F9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9FA490-901A-41BA-B2D4-38FD2EED2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77F7AD-CBED-437D-8816-5220A709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2475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65253-A08B-45CE-B71F-3DFB7FC1B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08B894-E49F-4514-8553-01E24B8B0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B0A4DE-CCFB-4975-B1BD-D352BCE82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C1BDC7-DB37-4768-8309-1B6FA927B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E71BB1-0C82-4A0A-A8AF-81BED5FF0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263E1D-6C6C-47EF-A237-E740F44B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58084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F24132-744E-45E1-86E5-03FB4F922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70C680-5D45-4A67-9954-59B7EF3B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50EC6A-45DD-4CFE-AEE3-75C96BB81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0775B50-C6DD-4E9E-8895-A40C4F613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05631F-0A24-4067-A7E9-38AC08948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69E8F9-394F-4B16-BD84-8EFCB543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ED96BCD-DFC7-4693-A808-DF25FA6B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D001155-24D3-4EC1-B1AA-C35734F5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73248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84000-8514-43B0-AC4C-39006FE7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4E2BFA-661C-45B5-8433-D7625CF1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D06CC7-6493-410A-A9B8-3D260160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3A7C90-752C-4806-B692-A04D3F4D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4278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6B4EBA9-EF40-47D3-9B5D-2EB75B911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49C0DAC-ABFC-45BA-B2F5-CAAD706B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099F5D-4BD8-4300-89EB-5FBE0BE0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66902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33506-F2F9-4C7D-BF09-9F9491A68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0C02F6-CD16-4C49-8E3D-040662466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E191CE-3849-4580-BA65-5ADD2E925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F13792-C31E-4E2E-A56D-F2320F39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5D81B9-C371-4422-B6B8-185A3C950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4197E4-1E2E-4351-86A1-5DD92DD98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3812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1C007-6E3E-4124-9E11-9411A25B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507F42-C905-4157-908B-C413CCE6E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497C4B-16E0-4261-B06A-D4F978445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500A69-9C66-4EA1-B4A2-7D6F8376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498FB6-6ADF-42CC-87F4-66B731AF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5FB141-D4A6-44F4-B363-8A442B75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9764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69AE4-6481-46BD-8FEE-4F3A0248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4CBD80-2155-4887-B072-CE8443F59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4AA985-5449-420B-AF76-DEFB87FC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E4968-8F05-4EB8-B40F-1F0E2FA6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2CE38-0C02-476F-90A5-352E38C9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45137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955458-8AF2-4517-9073-4238F9511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9BEBEE-CBC7-4080-A1B2-C8AD88D04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E065C0-D8FF-4F9D-B81D-6DB549FA9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DE945A-2C0A-483A-BB9A-B962B850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4A845C-050B-4A63-9C83-CDA7A8082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3619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8B1E6-AF84-4828-91DA-56BD8288B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aa-E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27A94E-4F60-4887-9110-1CE9B9CEE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aa-E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593032-8544-4298-8CE2-81B8E2FFC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9E098-6C05-47D1-9C64-BD989F0E402C}" type="datetimeFigureOut">
              <a:rPr lang="aa-ET" smtClean="0"/>
              <a:t>7/9/20</a:t>
            </a:fld>
            <a:endParaRPr lang="aa-E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8CC36B-B598-4C15-B87F-4FA172E07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E4A535-8711-41CD-B5C3-A69101CC7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EAACC-BD30-4491-95C7-41E74E6284BE}" type="slidenum">
              <a:rPr lang="aa-ET" smtClean="0"/>
              <a:t>‹Nº›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6929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urveymonkey.com/mp/take-a-tour/?ut_source=heade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pport.google.com/docs/answer/87809?hl=en" TargetMode="External"/><Relationship Id="rId4" Type="http://schemas.openxmlformats.org/officeDocument/2006/relationships/hyperlink" Target="http://fieldata.org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40EF2E-164A-4D20-A7AB-9C0DDC57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499" y="170505"/>
            <a:ext cx="4036334" cy="6238459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s-MX" sz="3800" b="1" dirty="0"/>
              <a:t>Taller de Monitoreo &amp; Evaluación</a:t>
            </a:r>
            <a:br>
              <a:rPr lang="es-MX" sz="3800" b="1" dirty="0"/>
            </a:br>
            <a:r>
              <a:rPr lang="es-MX" sz="3800" b="1" dirty="0"/>
              <a:t>del</a:t>
            </a:r>
            <a:br>
              <a:rPr lang="es-MX" sz="3800" b="1" dirty="0"/>
            </a:br>
            <a:r>
              <a:rPr lang="es-MX" sz="3800" b="1" dirty="0"/>
              <a:t>Desarrollo de la Teoría de Cambio y la Matriz de Indicadores </a:t>
            </a:r>
            <a:br>
              <a:rPr lang="es-MX" sz="3800" b="1" dirty="0"/>
            </a:br>
            <a:r>
              <a:rPr lang="es-MX" sz="3800" b="1" dirty="0"/>
              <a:t>al </a:t>
            </a:r>
            <a:br>
              <a:rPr lang="es-MX" sz="3800" b="1" dirty="0"/>
            </a:br>
            <a:r>
              <a:rPr lang="es-MX" sz="3800" b="1" dirty="0"/>
              <a:t>Desarrollo de instrumentos de medición </a:t>
            </a:r>
            <a:br>
              <a:rPr lang="es-MX" sz="3800" b="1" dirty="0"/>
            </a:br>
            <a:br>
              <a:rPr lang="es-MX" sz="3800" dirty="0"/>
            </a:br>
            <a:endParaRPr lang="aa-ET" sz="3800" dirty="0"/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 descr="responder_encuestas02.jpg (300×225)">
            <a:extLst>
              <a:ext uri="{FF2B5EF4-FFF2-40B4-BE49-F238E27FC236}">
                <a16:creationId xmlns:a16="http://schemas.microsoft.com/office/drawing/2014/main" id="{F0885F32-E2F6-476C-994F-F355488D6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58" y="1590069"/>
            <a:ext cx="5317027" cy="398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82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7">
            <a:extLst>
              <a:ext uri="{FF2B5EF4-FFF2-40B4-BE49-F238E27FC236}">
                <a16:creationId xmlns:a16="http://schemas.microsoft.com/office/drawing/2014/main" id="{A0D32510-DD78-4A0B-8349-AE1308883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15" y="733942"/>
            <a:ext cx="9313985" cy="646331"/>
          </a:xfrm>
        </p:spPr>
        <p:txBody>
          <a:bodyPr/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1. TEORÍA DEL CAMBIO | REPASO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43" y="1866900"/>
            <a:ext cx="11458223" cy="4876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La </a:t>
            </a:r>
            <a:r>
              <a:rPr lang="es-MX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teoría del cambio (</a:t>
            </a:r>
            <a:r>
              <a:rPr lang="es-MX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ToC</a:t>
            </a:r>
            <a:r>
              <a:rPr lang="es-MX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por sus siglas en inglés) 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es una herramienta para el diseño y evaluación de programas sociales, que nos permite analizar en forma teórica:</a:t>
            </a:r>
          </a:p>
          <a:p>
            <a:pPr lvl="1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Si los programas sociales que implementamos nos llevan, o no, a resolver el problema que planteamos durante la evaluación de necesidades de nuestra población objetivo.</a:t>
            </a:r>
          </a:p>
          <a:p>
            <a:pPr lvl="1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Cuáles son las </a:t>
            </a:r>
            <a:r>
              <a:rPr lang="es-MX" sz="2000" b="1" dirty="0">
                <a:solidFill>
                  <a:srgbClr val="C00000"/>
                </a:solidFill>
                <a:latin typeface="Gill Sans MT" panose="020B0604020202020204" charset="0"/>
              </a:rPr>
              <a:t>limitaciones o riesgos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que enfrenta el programa durante su implementación.</a:t>
            </a:r>
          </a:p>
          <a:p>
            <a:pPr lvl="1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Es la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base para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diseñar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el </a:t>
            </a:r>
            <a:r>
              <a:rPr lang="en-US" sz="2000" b="1" dirty="0">
                <a:solidFill>
                  <a:srgbClr val="C00000"/>
                </a:solidFill>
                <a:latin typeface="Gill Sans MT" panose="020B0604020202020204" charset="0"/>
              </a:rPr>
              <a:t>Sistema de </a:t>
            </a:r>
            <a:r>
              <a:rPr lang="en-US" sz="2000" b="1" dirty="0" err="1">
                <a:solidFill>
                  <a:srgbClr val="C00000"/>
                </a:solidFill>
                <a:latin typeface="Gill Sans MT" panose="020B0604020202020204" charset="0"/>
              </a:rPr>
              <a:t>Monitoreo</a:t>
            </a:r>
            <a:r>
              <a:rPr lang="en-US" sz="2000" b="1" dirty="0">
                <a:solidFill>
                  <a:srgbClr val="C00000"/>
                </a:solidFill>
                <a:latin typeface="Gill Sans MT" panose="020B0604020202020204" charset="0"/>
              </a:rPr>
              <a:t> y </a:t>
            </a:r>
            <a:r>
              <a:rPr lang="en-US" sz="2000" b="1" dirty="0" err="1">
                <a:solidFill>
                  <a:srgbClr val="C00000"/>
                </a:solidFill>
                <a:latin typeface="Gill Sans MT" panose="020B0604020202020204" charset="0"/>
              </a:rPr>
              <a:t>Evaluación</a:t>
            </a:r>
            <a:r>
              <a:rPr lang="en-US" sz="2000" b="1" dirty="0">
                <a:solidFill>
                  <a:srgbClr val="C00000"/>
                </a:solidFill>
                <a:latin typeface="Gill Sans MT" panose="020B0604020202020204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de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nuestro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programa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.</a:t>
            </a:r>
          </a:p>
          <a:p>
            <a:pPr marL="0" indent="0">
              <a:buNone/>
            </a:pPr>
            <a:endParaRPr lang="es-MX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  <a:p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La </a:t>
            </a:r>
            <a:r>
              <a:rPr lang="es-MX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ToC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de nuestro programa es su </a:t>
            </a:r>
            <a:r>
              <a:rPr lang="es-MX" sz="2400" b="1" dirty="0">
                <a:solidFill>
                  <a:srgbClr val="C00000"/>
                </a:solidFill>
                <a:latin typeface="Gill Sans MT" panose="020B0604020202020204" charset="0"/>
              </a:rPr>
              <a:t>HOJA DE RUTA</a:t>
            </a:r>
            <a:r>
              <a:rPr lang="es-MX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. Nos permite identificar :</a:t>
            </a:r>
          </a:p>
          <a:p>
            <a:pPr lvl="1"/>
            <a:r>
              <a:rPr lang="es-MX" sz="2000" b="1" dirty="0">
                <a:solidFill>
                  <a:srgbClr val="C00000"/>
                </a:solidFill>
                <a:latin typeface="Gill Sans MT" panose="020B0604020202020204" charset="0"/>
              </a:rPr>
              <a:t>CÓMO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vamos a alcanzar los </a:t>
            </a:r>
            <a:r>
              <a:rPr lang="es-MX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ill Sans MT" panose="020B0604020202020204" charset="0"/>
              </a:rPr>
              <a:t>RESULTADOS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en </a:t>
            </a:r>
            <a:r>
              <a:rPr lang="es-MX" sz="3200" b="1" dirty="0">
                <a:solidFill>
                  <a:srgbClr val="FF0000"/>
                </a:solidFill>
                <a:latin typeface="Gill Sans MT" panose="020B0604020202020204" charset="0"/>
              </a:rPr>
              <a:t>nuestra(s) población(es)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y los </a:t>
            </a:r>
            <a:r>
              <a:rPr lang="es-MX" sz="2000" b="1" dirty="0">
                <a:solidFill>
                  <a:schemeClr val="accent1"/>
                </a:solidFill>
                <a:latin typeface="Gill Sans MT" panose="020B0604020202020204" charset="0"/>
              </a:rPr>
              <a:t>OBJETIVOS A LARGO PLAZO</a:t>
            </a:r>
            <a:r>
              <a:rPr lang="es-MX" sz="2000" dirty="0">
                <a:solidFill>
                  <a:schemeClr val="accent1"/>
                </a:solidFill>
                <a:latin typeface="Gill Sans MT" panose="020B0604020202020204" charset="0"/>
              </a:rPr>
              <a:t> del programa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, y</a:t>
            </a:r>
          </a:p>
          <a:p>
            <a:pPr lvl="1"/>
            <a:r>
              <a:rPr lang="es-MX" sz="2000" b="1" dirty="0">
                <a:solidFill>
                  <a:srgbClr val="C00000"/>
                </a:solidFill>
                <a:latin typeface="Gill Sans MT" panose="020B0604020202020204" charset="0"/>
              </a:rPr>
              <a:t>CÓMO</a:t>
            </a:r>
            <a:r>
              <a:rPr lang="es-MX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se pretende llegar ahí a través de las </a:t>
            </a:r>
            <a:r>
              <a:rPr lang="es-MX" sz="2000" b="1" dirty="0">
                <a:solidFill>
                  <a:schemeClr val="accent4"/>
                </a:solidFill>
                <a:latin typeface="Gill Sans MT" panose="020B0604020202020204" charset="0"/>
              </a:rPr>
              <a:t>ACTIVIDADES</a:t>
            </a:r>
            <a:r>
              <a:rPr lang="es-MX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,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los </a:t>
            </a:r>
            <a:r>
              <a:rPr lang="es-MX" sz="2000" b="1" dirty="0">
                <a:solidFill>
                  <a:schemeClr val="accent2"/>
                </a:solidFill>
                <a:latin typeface="Gill Sans MT" panose="020B0604020202020204" charset="0"/>
              </a:rPr>
              <a:t>PRODUCTOS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Y/O </a:t>
            </a:r>
            <a:r>
              <a:rPr lang="es-MX" sz="2000" b="1" dirty="0">
                <a:solidFill>
                  <a:schemeClr val="accent2"/>
                </a:solidFill>
                <a:latin typeface="Gill Sans MT" panose="020B0604020202020204" charset="0"/>
              </a:rPr>
              <a:t>SERVICIOS</a:t>
            </a:r>
            <a:r>
              <a:rPr lang="es-MX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que brinda nuestro programa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275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 rot="16200000">
            <a:off x="-365241" y="4807122"/>
            <a:ext cx="110029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EVALUACIÓN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 rot="16200000">
            <a:off x="-417104" y="1696235"/>
            <a:ext cx="116694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MONITOREO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2137328" y="58473"/>
            <a:ext cx="3974257" cy="380680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Desarrollo de los programas de trabajo y contenido de los talleres y obtención de aprobación de los directores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60" name="Rectángulo redondeado 59"/>
          <p:cNvSpPr/>
          <p:nvPr/>
        </p:nvSpPr>
        <p:spPr>
          <a:xfrm>
            <a:off x="6484590" y="5422324"/>
            <a:ext cx="5107303" cy="47576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Mejora la prevención de la violencia física, psicológica y sexual que se presentan en los ámbitos escolar y familiar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3" name="Rectángulo redondeado 82"/>
          <p:cNvSpPr/>
          <p:nvPr/>
        </p:nvSpPr>
        <p:spPr>
          <a:xfrm>
            <a:off x="2726600" y="6037022"/>
            <a:ext cx="8560107" cy="314845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Generación de relaciones humanas pacíficas entre estudiantes, maestros, autoridades y familias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03" name="Rectángulo redondeado 102"/>
          <p:cNvSpPr/>
          <p:nvPr/>
        </p:nvSpPr>
        <p:spPr>
          <a:xfrm>
            <a:off x="6229103" y="2159524"/>
            <a:ext cx="2883166" cy="1846671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bg1"/>
                </a:solidFill>
              </a:rPr>
              <a:t>“</a:t>
            </a:r>
            <a:r>
              <a:rPr lang="es-MX" sz="1300" b="1" dirty="0">
                <a:solidFill>
                  <a:schemeClr val="bg1"/>
                </a:solidFill>
              </a:rPr>
              <a:t>Taller formativo en prevención de la violencia” para adolescentes con conductas agresivas (14 Temas)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</a:t>
            </a:r>
            <a:r>
              <a:rPr lang="es-MX" sz="1200" dirty="0">
                <a:solidFill>
                  <a:schemeClr val="bg1"/>
                </a:solidFill>
              </a:rPr>
              <a:t>Terapia grupal,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</a:rPr>
              <a:t>Reforzamiento de autoestima,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</a:rPr>
              <a:t> Habilidades sociales, Comunicación asertiva.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</a:rPr>
              <a:t> Desarrollo de empatía, y formación de relaciones sanas </a:t>
            </a:r>
            <a:r>
              <a:rPr lang="es-MX" sz="1200" b="1" dirty="0">
                <a:solidFill>
                  <a:srgbClr val="FF0000"/>
                </a:solidFill>
              </a:rPr>
              <a:t>(?) </a:t>
            </a:r>
            <a:r>
              <a:rPr lang="es-MX" sz="1200" dirty="0">
                <a:solidFill>
                  <a:schemeClr val="bg1"/>
                </a:solidFill>
              </a:rPr>
              <a:t>en el noviazgo</a:t>
            </a:r>
          </a:p>
        </p:txBody>
      </p:sp>
      <p:sp>
        <p:nvSpPr>
          <p:cNvPr id="145" name="Rectángulo redondeado 58">
            <a:extLst>
              <a:ext uri="{FF2B5EF4-FFF2-40B4-BE49-F238E27FC236}">
                <a16:creationId xmlns:a16="http://schemas.microsoft.com/office/drawing/2014/main" id="{BC08A365-2926-404E-AC1E-F0913C0E9A08}"/>
              </a:ext>
            </a:extLst>
          </p:cNvPr>
          <p:cNvSpPr/>
          <p:nvPr/>
        </p:nvSpPr>
        <p:spPr>
          <a:xfrm>
            <a:off x="7259976" y="4919252"/>
            <a:ext cx="4140845" cy="416766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Adolescentes practican la mediación como dinámica para gestionar sus conflictos</a:t>
            </a:r>
          </a:p>
        </p:txBody>
      </p:sp>
      <p:sp>
        <p:nvSpPr>
          <p:cNvPr id="71" name="Rectángulo redondeado 15">
            <a:extLst>
              <a:ext uri="{FF2B5EF4-FFF2-40B4-BE49-F238E27FC236}">
                <a16:creationId xmlns:a16="http://schemas.microsoft.com/office/drawing/2014/main" id="{A889CB8F-1367-4F04-AB22-2FAAC0F086DD}"/>
              </a:ext>
            </a:extLst>
          </p:cNvPr>
          <p:cNvSpPr/>
          <p:nvPr/>
        </p:nvSpPr>
        <p:spPr>
          <a:xfrm>
            <a:off x="402790" y="4216254"/>
            <a:ext cx="1453638" cy="122400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Los adolescentes siguen el tratamiento</a:t>
            </a:r>
          </a:p>
          <a:p>
            <a:pPr algn="ctr"/>
            <a:r>
              <a:rPr lang="es-MX" sz="1300" dirty="0">
                <a:solidFill>
                  <a:schemeClr val="tx1"/>
                </a:solidFill>
              </a:rPr>
              <a:t> médico y toman la medicación en forma adecuada</a:t>
            </a:r>
          </a:p>
        </p:txBody>
      </p:sp>
      <p:sp>
        <p:nvSpPr>
          <p:cNvPr id="72" name="50 CuadroTexto">
            <a:extLst>
              <a:ext uri="{FF2B5EF4-FFF2-40B4-BE49-F238E27FC236}">
                <a16:creationId xmlns:a16="http://schemas.microsoft.com/office/drawing/2014/main" id="{3B2A70AA-804D-40B8-A1F1-34FBA515816D}"/>
              </a:ext>
            </a:extLst>
          </p:cNvPr>
          <p:cNvSpPr txBox="1"/>
          <p:nvPr/>
        </p:nvSpPr>
        <p:spPr>
          <a:xfrm>
            <a:off x="20511" y="39831"/>
            <a:ext cx="2394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rgbClr val="C00000"/>
                </a:solidFill>
              </a:rPr>
              <a:t>Teoría de Cambio Ejemplo 1 </a:t>
            </a:r>
            <a:endParaRPr lang="es-MX" sz="2000" dirty="0"/>
          </a:p>
        </p:txBody>
      </p:sp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3A135A53-2744-486B-AF07-B28AB8038D4D}"/>
              </a:ext>
            </a:extLst>
          </p:cNvPr>
          <p:cNvCxnSpPr/>
          <p:nvPr/>
        </p:nvCxnSpPr>
        <p:spPr>
          <a:xfrm>
            <a:off x="13648" y="4224563"/>
            <a:ext cx="12171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3" name="Rectángulo redondeado 15">
            <a:extLst>
              <a:ext uri="{FF2B5EF4-FFF2-40B4-BE49-F238E27FC236}">
                <a16:creationId xmlns:a16="http://schemas.microsoft.com/office/drawing/2014/main" id="{904283C0-C937-4F8C-85EC-1F006F5F4AFB}"/>
              </a:ext>
            </a:extLst>
          </p:cNvPr>
          <p:cNvSpPr/>
          <p:nvPr/>
        </p:nvSpPr>
        <p:spPr>
          <a:xfrm>
            <a:off x="291041" y="870828"/>
            <a:ext cx="1745525" cy="1786245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1"/>
                </a:solidFill>
              </a:rPr>
              <a:t>Los diagnósticos son instrumentos válidos para: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 Medir las conductas del alumnado en su día a día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tx1"/>
                </a:solidFill>
              </a:rPr>
              <a:t> Clasificarlos en Mediadores y Adolescente agresivos</a:t>
            </a:r>
          </a:p>
        </p:txBody>
      </p:sp>
      <p:sp>
        <p:nvSpPr>
          <p:cNvPr id="67" name="Rectángulo redondeado 66"/>
          <p:cNvSpPr/>
          <p:nvPr/>
        </p:nvSpPr>
        <p:spPr>
          <a:xfrm>
            <a:off x="9195578" y="2179309"/>
            <a:ext cx="2777034" cy="1766017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Taller formación de Mediadores</a:t>
            </a:r>
            <a:endParaRPr lang="es-MX" sz="1300" dirty="0">
              <a:solidFill>
                <a:schemeClr val="bg1"/>
              </a:solidFill>
            </a:endParaRPr>
          </a:p>
          <a:p>
            <a:pPr algn="ctr"/>
            <a:r>
              <a:rPr lang="es-MX" sz="1300" b="1" dirty="0">
                <a:solidFill>
                  <a:schemeClr val="bg1"/>
                </a:solidFill>
              </a:rPr>
              <a:t>(8 Módulos)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</a:t>
            </a:r>
            <a:r>
              <a:rPr lang="es-MX" sz="1200" dirty="0">
                <a:solidFill>
                  <a:schemeClr val="bg1"/>
                </a:solidFill>
              </a:rPr>
              <a:t>Habilidades sociales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</a:rPr>
              <a:t> Comunicación asertiva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</a:rPr>
              <a:t> Lenguaje verbal y no verbal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</a:rPr>
              <a:t> Diferencia entre conflicto, discusión y pelea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</a:rPr>
              <a:t> Técnicas de mediación para la gestión de conflictos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9" name="Rectángulo redondeado 15">
            <a:extLst>
              <a:ext uri="{FF2B5EF4-FFF2-40B4-BE49-F238E27FC236}">
                <a16:creationId xmlns:a16="http://schemas.microsoft.com/office/drawing/2014/main" id="{2D9F6BA6-534C-48A2-A324-B0C56C23E7EC}"/>
              </a:ext>
            </a:extLst>
          </p:cNvPr>
          <p:cNvSpPr/>
          <p:nvPr/>
        </p:nvSpPr>
        <p:spPr>
          <a:xfrm>
            <a:off x="2194207" y="1680701"/>
            <a:ext cx="3917377" cy="341210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Identificación de adolescentes con </a:t>
            </a:r>
            <a:r>
              <a:rPr lang="es-MX" sz="1300" b="1" dirty="0">
                <a:solidFill>
                  <a:schemeClr val="tx1"/>
                </a:solidFill>
              </a:rPr>
              <a:t>conductas agresivas</a:t>
            </a:r>
          </a:p>
        </p:txBody>
      </p:sp>
      <p:sp>
        <p:nvSpPr>
          <p:cNvPr id="155" name="Rectángulo redondeado 15">
            <a:extLst>
              <a:ext uri="{FF2B5EF4-FFF2-40B4-BE49-F238E27FC236}">
                <a16:creationId xmlns:a16="http://schemas.microsoft.com/office/drawing/2014/main" id="{A889CB8F-1367-4F04-AB22-2FAAC0F086DD}"/>
              </a:ext>
            </a:extLst>
          </p:cNvPr>
          <p:cNvSpPr/>
          <p:nvPr/>
        </p:nvSpPr>
        <p:spPr>
          <a:xfrm>
            <a:off x="359714" y="5514076"/>
            <a:ext cx="1545313" cy="130408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El alumnado formado como mediador continúa con sus estudios y actuando como mediadores</a:t>
            </a:r>
          </a:p>
        </p:txBody>
      </p:sp>
      <p:sp>
        <p:nvSpPr>
          <p:cNvPr id="70" name="Rectángulo redondeado 69"/>
          <p:cNvSpPr/>
          <p:nvPr/>
        </p:nvSpPr>
        <p:spPr>
          <a:xfrm>
            <a:off x="2246324" y="5395948"/>
            <a:ext cx="4127518" cy="502138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Adolescentes reducen sus compartimientos violentos y el bullying</a:t>
            </a:r>
          </a:p>
        </p:txBody>
      </p:sp>
      <p:sp>
        <p:nvSpPr>
          <p:cNvPr id="75" name="Rectángulo redondeado 15">
            <a:extLst>
              <a:ext uri="{FF2B5EF4-FFF2-40B4-BE49-F238E27FC236}">
                <a16:creationId xmlns:a16="http://schemas.microsoft.com/office/drawing/2014/main" id="{2D9F6BA6-534C-48A2-A324-B0C56C23E7EC}"/>
              </a:ext>
            </a:extLst>
          </p:cNvPr>
          <p:cNvSpPr/>
          <p:nvPr/>
        </p:nvSpPr>
        <p:spPr>
          <a:xfrm>
            <a:off x="2170792" y="643405"/>
            <a:ext cx="3925208" cy="382982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Firma de convenio de Colaboración con instituciones educativas</a:t>
            </a:r>
          </a:p>
        </p:txBody>
      </p:sp>
      <p:sp>
        <p:nvSpPr>
          <p:cNvPr id="100" name="Rectángulo redondeado 99"/>
          <p:cNvSpPr/>
          <p:nvPr/>
        </p:nvSpPr>
        <p:spPr>
          <a:xfrm>
            <a:off x="1905028" y="2796324"/>
            <a:ext cx="2792275" cy="1176299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Canalización a profesionales y cobertura gratuita: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Consultas psiquiátricas: 2 consultas pagadas durante 6 meses, y/o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Consultas Neurológicas: 2 consultas 9 meses</a:t>
            </a:r>
          </a:p>
        </p:txBody>
      </p:sp>
      <p:sp>
        <p:nvSpPr>
          <p:cNvPr id="119" name="Rectángulo redondeado 66">
            <a:extLst>
              <a:ext uri="{FF2B5EF4-FFF2-40B4-BE49-F238E27FC236}">
                <a16:creationId xmlns:a16="http://schemas.microsoft.com/office/drawing/2014/main" id="{DC747469-8D99-477C-8B76-B006836180A3}"/>
              </a:ext>
            </a:extLst>
          </p:cNvPr>
          <p:cNvSpPr/>
          <p:nvPr/>
        </p:nvSpPr>
        <p:spPr>
          <a:xfrm>
            <a:off x="9124301" y="896907"/>
            <a:ext cx="1677935" cy="876961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Manuales de formación para talleristas y jóvenes mediadores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129" name="Rectángulo redondeado 66">
            <a:extLst>
              <a:ext uri="{FF2B5EF4-FFF2-40B4-BE49-F238E27FC236}">
                <a16:creationId xmlns:a16="http://schemas.microsoft.com/office/drawing/2014/main" id="{C9728E2A-A66E-49FD-81BD-81C0EDC783C9}"/>
              </a:ext>
            </a:extLst>
          </p:cNvPr>
          <p:cNvSpPr/>
          <p:nvPr/>
        </p:nvSpPr>
        <p:spPr>
          <a:xfrm>
            <a:off x="10896350" y="905862"/>
            <a:ext cx="1238483" cy="847213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Capacitación y seguimiento de Capacitadores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167" name="Rectángulo redondeado 99">
            <a:extLst>
              <a:ext uri="{FF2B5EF4-FFF2-40B4-BE49-F238E27FC236}">
                <a16:creationId xmlns:a16="http://schemas.microsoft.com/office/drawing/2014/main" id="{C3D7BE70-EC08-4CE2-BE33-85B083CFB242}"/>
              </a:ext>
            </a:extLst>
          </p:cNvPr>
          <p:cNvSpPr/>
          <p:nvPr/>
        </p:nvSpPr>
        <p:spPr>
          <a:xfrm>
            <a:off x="4793107" y="2796324"/>
            <a:ext cx="1302893" cy="1154621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Apoyo psicológico individual </a:t>
            </a:r>
            <a:r>
              <a:rPr lang="es-MX" sz="1300" dirty="0">
                <a:solidFill>
                  <a:schemeClr val="bg1"/>
                </a:solidFill>
              </a:rPr>
              <a:t>por parte del psicólogas CECOV</a:t>
            </a:r>
          </a:p>
        </p:txBody>
      </p:sp>
      <p:sp>
        <p:nvSpPr>
          <p:cNvPr id="199" name="Rectángulo redondeado 69">
            <a:extLst>
              <a:ext uri="{FF2B5EF4-FFF2-40B4-BE49-F238E27FC236}">
                <a16:creationId xmlns:a16="http://schemas.microsoft.com/office/drawing/2014/main" id="{AE644E85-4C75-45E8-8317-95D0900FDD58}"/>
              </a:ext>
            </a:extLst>
          </p:cNvPr>
          <p:cNvSpPr/>
          <p:nvPr/>
        </p:nvSpPr>
        <p:spPr>
          <a:xfrm>
            <a:off x="6681613" y="4347354"/>
            <a:ext cx="1978145" cy="416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Aumentan su autoestima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212" name="Rectángulo redondeado 69">
            <a:extLst>
              <a:ext uri="{FF2B5EF4-FFF2-40B4-BE49-F238E27FC236}">
                <a16:creationId xmlns:a16="http://schemas.microsoft.com/office/drawing/2014/main" id="{B01082F5-E3BC-4B19-9634-A37EFAD2FC50}"/>
              </a:ext>
            </a:extLst>
          </p:cNvPr>
          <p:cNvSpPr/>
          <p:nvPr/>
        </p:nvSpPr>
        <p:spPr>
          <a:xfrm>
            <a:off x="9218685" y="4371141"/>
            <a:ext cx="2740280" cy="4515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Mejora de las habilidades sociales,  comunicación y gestión de conflictos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218" name="Rectángulo redondeado 69">
            <a:extLst>
              <a:ext uri="{FF2B5EF4-FFF2-40B4-BE49-F238E27FC236}">
                <a16:creationId xmlns:a16="http://schemas.microsoft.com/office/drawing/2014/main" id="{809B9038-2EA9-4E09-A0BF-7F85248B2220}"/>
              </a:ext>
            </a:extLst>
          </p:cNvPr>
          <p:cNvSpPr/>
          <p:nvPr/>
        </p:nvSpPr>
        <p:spPr>
          <a:xfrm>
            <a:off x="2194208" y="4190288"/>
            <a:ext cx="2126701" cy="10341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Adolescentes reciben tratamiento medico y medicación adecuada para trastornos psiquiátricos y neurológicos</a:t>
            </a:r>
          </a:p>
        </p:txBody>
      </p:sp>
      <p:sp>
        <p:nvSpPr>
          <p:cNvPr id="219" name="Rectángulo redondeado 69">
            <a:extLst>
              <a:ext uri="{FF2B5EF4-FFF2-40B4-BE49-F238E27FC236}">
                <a16:creationId xmlns:a16="http://schemas.microsoft.com/office/drawing/2014/main" id="{EF01ACE9-D813-46FC-999C-B8B102446B95}"/>
              </a:ext>
            </a:extLst>
          </p:cNvPr>
          <p:cNvSpPr/>
          <p:nvPr/>
        </p:nvSpPr>
        <p:spPr>
          <a:xfrm>
            <a:off x="4771946" y="4424326"/>
            <a:ext cx="1364386" cy="8001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Incremento de la capacidad de resiliencia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254" name="Rectángulo redondeado 82">
            <a:extLst>
              <a:ext uri="{FF2B5EF4-FFF2-40B4-BE49-F238E27FC236}">
                <a16:creationId xmlns:a16="http://schemas.microsoft.com/office/drawing/2014/main" id="{D473DD95-3CC5-4E32-9D58-8036199780BC}"/>
              </a:ext>
            </a:extLst>
          </p:cNvPr>
          <p:cNvSpPr/>
          <p:nvPr/>
        </p:nvSpPr>
        <p:spPr>
          <a:xfrm>
            <a:off x="2726600" y="6456036"/>
            <a:ext cx="8560107" cy="336409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Disminución de la violencia en comunidades 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79" name="Rectángulo redondeado 15">
            <a:extLst>
              <a:ext uri="{FF2B5EF4-FFF2-40B4-BE49-F238E27FC236}">
                <a16:creationId xmlns:a16="http://schemas.microsoft.com/office/drawing/2014/main" id="{3D5B16A8-9E6C-4609-9B2D-14079993F4C2}"/>
              </a:ext>
            </a:extLst>
          </p:cNvPr>
          <p:cNvSpPr/>
          <p:nvPr/>
        </p:nvSpPr>
        <p:spPr>
          <a:xfrm>
            <a:off x="7005277" y="-5877"/>
            <a:ext cx="982890" cy="364278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latin typeface="+mj-lt"/>
              </a:rPr>
              <a:t>Actividades e Insumos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0" name="Rectángulo redondeado 22">
            <a:extLst>
              <a:ext uri="{FF2B5EF4-FFF2-40B4-BE49-F238E27FC236}">
                <a16:creationId xmlns:a16="http://schemas.microsoft.com/office/drawing/2014/main" id="{BE11CEFF-5362-4662-94D3-C23D272480F5}"/>
              </a:ext>
            </a:extLst>
          </p:cNvPr>
          <p:cNvSpPr/>
          <p:nvPr/>
        </p:nvSpPr>
        <p:spPr>
          <a:xfrm>
            <a:off x="8066242" y="-7338"/>
            <a:ext cx="972000" cy="36427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Productos y servicios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81" name="Rectángulo redondeado 15">
            <a:extLst>
              <a:ext uri="{FF2B5EF4-FFF2-40B4-BE49-F238E27FC236}">
                <a16:creationId xmlns:a16="http://schemas.microsoft.com/office/drawing/2014/main" id="{154619A8-8C5A-483A-9717-9C2C9F390917}"/>
              </a:ext>
            </a:extLst>
          </p:cNvPr>
          <p:cNvSpPr/>
          <p:nvPr/>
        </p:nvSpPr>
        <p:spPr>
          <a:xfrm>
            <a:off x="11157794" y="10962"/>
            <a:ext cx="972000" cy="364278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Supuestos a evaluar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2" name="Rectángulo redondeado 56">
            <a:extLst>
              <a:ext uri="{FF2B5EF4-FFF2-40B4-BE49-F238E27FC236}">
                <a16:creationId xmlns:a16="http://schemas.microsoft.com/office/drawing/2014/main" id="{1228E842-66BA-4F50-A5DC-578A1473BC76}"/>
              </a:ext>
            </a:extLst>
          </p:cNvPr>
          <p:cNvSpPr/>
          <p:nvPr/>
        </p:nvSpPr>
        <p:spPr>
          <a:xfrm>
            <a:off x="9101146" y="10962"/>
            <a:ext cx="972000" cy="364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Resultados corto plazo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83" name="Rectángulo redondeado 57">
            <a:extLst>
              <a:ext uri="{FF2B5EF4-FFF2-40B4-BE49-F238E27FC236}">
                <a16:creationId xmlns:a16="http://schemas.microsoft.com/office/drawing/2014/main" id="{F1AC4446-B99E-494C-99A7-63B649F5400D}"/>
              </a:ext>
            </a:extLst>
          </p:cNvPr>
          <p:cNvSpPr/>
          <p:nvPr/>
        </p:nvSpPr>
        <p:spPr>
          <a:xfrm>
            <a:off x="10122890" y="-863"/>
            <a:ext cx="972000" cy="38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Resultados largo plazo</a:t>
            </a:r>
            <a:endParaRPr lang="en-US" sz="1000" b="1" dirty="0">
              <a:solidFill>
                <a:schemeClr val="bg1"/>
              </a:solidFill>
            </a:endParaRPr>
          </a:p>
        </p:txBody>
      </p:sp>
      <p:cxnSp>
        <p:nvCxnSpPr>
          <p:cNvPr id="295" name="Conector recto de flecha 294">
            <a:extLst>
              <a:ext uri="{FF2B5EF4-FFF2-40B4-BE49-F238E27FC236}">
                <a16:creationId xmlns:a16="http://schemas.microsoft.com/office/drawing/2014/main" id="{906D5A70-56ED-4B07-AEEF-C45322D94C2C}"/>
              </a:ext>
            </a:extLst>
          </p:cNvPr>
          <p:cNvCxnSpPr>
            <a:cxnSpLocks/>
            <a:stCxn id="167" idx="2"/>
            <a:endCxn id="219" idx="0"/>
          </p:cNvCxnSpPr>
          <p:nvPr/>
        </p:nvCxnSpPr>
        <p:spPr>
          <a:xfrm>
            <a:off x="5444554" y="3950945"/>
            <a:ext cx="9585" cy="473381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Conector recto de flecha 296">
            <a:extLst>
              <a:ext uri="{FF2B5EF4-FFF2-40B4-BE49-F238E27FC236}">
                <a16:creationId xmlns:a16="http://schemas.microsoft.com/office/drawing/2014/main" id="{2BDFCBA5-1F33-4C75-9C94-697E7120E638}"/>
              </a:ext>
            </a:extLst>
          </p:cNvPr>
          <p:cNvCxnSpPr>
            <a:cxnSpLocks/>
          </p:cNvCxnSpPr>
          <p:nvPr/>
        </p:nvCxnSpPr>
        <p:spPr>
          <a:xfrm>
            <a:off x="3184131" y="3942631"/>
            <a:ext cx="0" cy="30063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de flecha 329">
            <a:extLst>
              <a:ext uri="{FF2B5EF4-FFF2-40B4-BE49-F238E27FC236}">
                <a16:creationId xmlns:a16="http://schemas.microsoft.com/office/drawing/2014/main" id="{414A25D9-7018-4694-B987-212AC485A062}"/>
              </a:ext>
            </a:extLst>
          </p:cNvPr>
          <p:cNvCxnSpPr>
            <a:cxnSpLocks/>
          </p:cNvCxnSpPr>
          <p:nvPr/>
        </p:nvCxnSpPr>
        <p:spPr>
          <a:xfrm flipH="1">
            <a:off x="3244944" y="5224476"/>
            <a:ext cx="12614" cy="23144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de flecha 331">
            <a:extLst>
              <a:ext uri="{FF2B5EF4-FFF2-40B4-BE49-F238E27FC236}">
                <a16:creationId xmlns:a16="http://schemas.microsoft.com/office/drawing/2014/main" id="{78A397A0-5294-452E-B499-AE6600B42991}"/>
              </a:ext>
            </a:extLst>
          </p:cNvPr>
          <p:cNvCxnSpPr>
            <a:cxnSpLocks/>
            <a:stCxn id="219" idx="2"/>
          </p:cNvCxnSpPr>
          <p:nvPr/>
        </p:nvCxnSpPr>
        <p:spPr>
          <a:xfrm flipH="1">
            <a:off x="5444553" y="5224476"/>
            <a:ext cx="9586" cy="22308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ángulo redondeado 15">
            <a:extLst>
              <a:ext uri="{FF2B5EF4-FFF2-40B4-BE49-F238E27FC236}">
                <a16:creationId xmlns:a16="http://schemas.microsoft.com/office/drawing/2014/main" id="{B0EEDD28-0E43-412E-9D7D-5D9EC90A21AC}"/>
              </a:ext>
            </a:extLst>
          </p:cNvPr>
          <p:cNvSpPr/>
          <p:nvPr/>
        </p:nvSpPr>
        <p:spPr>
          <a:xfrm>
            <a:off x="7340680" y="905862"/>
            <a:ext cx="1689212" cy="848875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identificación de adolescentes con </a:t>
            </a:r>
            <a:r>
              <a:rPr lang="es-MX" sz="1300" b="1" dirty="0">
                <a:solidFill>
                  <a:schemeClr val="tx1"/>
                </a:solidFill>
              </a:rPr>
              <a:t>liderazgo positivo </a:t>
            </a:r>
          </a:p>
        </p:txBody>
      </p:sp>
      <p:sp>
        <p:nvSpPr>
          <p:cNvPr id="84" name="Rectángulo redondeado 15">
            <a:extLst>
              <a:ext uri="{FF2B5EF4-FFF2-40B4-BE49-F238E27FC236}">
                <a16:creationId xmlns:a16="http://schemas.microsoft.com/office/drawing/2014/main" id="{7C9E3499-0538-4BF1-946B-2A7DAF403957}"/>
              </a:ext>
            </a:extLst>
          </p:cNvPr>
          <p:cNvSpPr/>
          <p:nvPr/>
        </p:nvSpPr>
        <p:spPr>
          <a:xfrm>
            <a:off x="2170793" y="1190987"/>
            <a:ext cx="3956378" cy="33227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Levantamiento de Diagnósticos a adolescentes</a:t>
            </a:r>
          </a:p>
        </p:txBody>
      </p:sp>
      <p:cxnSp>
        <p:nvCxnSpPr>
          <p:cNvPr id="79" name="Conector recto de flecha 78">
            <a:extLst>
              <a:ext uri="{FF2B5EF4-FFF2-40B4-BE49-F238E27FC236}">
                <a16:creationId xmlns:a16="http://schemas.microsoft.com/office/drawing/2014/main" id="{66603164-2FD3-4B9C-A2D5-5A62EA0510CA}"/>
              </a:ext>
            </a:extLst>
          </p:cNvPr>
          <p:cNvCxnSpPr>
            <a:cxnSpLocks/>
            <a:stCxn id="84" idx="3"/>
            <a:endCxn id="82" idx="1"/>
          </p:cNvCxnSpPr>
          <p:nvPr/>
        </p:nvCxnSpPr>
        <p:spPr>
          <a:xfrm flipV="1">
            <a:off x="6127171" y="1330300"/>
            <a:ext cx="1213509" cy="2682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ector: angular 97">
            <a:extLst>
              <a:ext uri="{FF2B5EF4-FFF2-40B4-BE49-F238E27FC236}">
                <a16:creationId xmlns:a16="http://schemas.microsoft.com/office/drawing/2014/main" id="{E7402D97-434F-4C9D-94C2-747EB568602F}"/>
              </a:ext>
            </a:extLst>
          </p:cNvPr>
          <p:cNvCxnSpPr>
            <a:cxnSpLocks/>
            <a:stCxn id="89" idx="3"/>
            <a:endCxn id="103" idx="0"/>
          </p:cNvCxnSpPr>
          <p:nvPr/>
        </p:nvCxnSpPr>
        <p:spPr>
          <a:xfrm>
            <a:off x="6111584" y="1851306"/>
            <a:ext cx="1559102" cy="308218"/>
          </a:xfrm>
          <a:prstGeom prst="bentConnector2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Rectángulo redondeado 15">
            <a:extLst>
              <a:ext uri="{FF2B5EF4-FFF2-40B4-BE49-F238E27FC236}">
                <a16:creationId xmlns:a16="http://schemas.microsoft.com/office/drawing/2014/main" id="{F9C44C29-E1AC-4265-84B5-79DD5669E161}"/>
              </a:ext>
            </a:extLst>
          </p:cNvPr>
          <p:cNvSpPr/>
          <p:nvPr/>
        </p:nvSpPr>
        <p:spPr>
          <a:xfrm>
            <a:off x="2180704" y="2199452"/>
            <a:ext cx="3946467" cy="380616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Identificación de adolescentes con necesidades individuales de atención especializada</a:t>
            </a:r>
          </a:p>
        </p:txBody>
      </p:sp>
      <p:cxnSp>
        <p:nvCxnSpPr>
          <p:cNvPr id="234" name="Conector recto de flecha 233">
            <a:extLst>
              <a:ext uri="{FF2B5EF4-FFF2-40B4-BE49-F238E27FC236}">
                <a16:creationId xmlns:a16="http://schemas.microsoft.com/office/drawing/2014/main" id="{66325601-6AC1-4805-9E80-E466CACEE6A6}"/>
              </a:ext>
            </a:extLst>
          </p:cNvPr>
          <p:cNvCxnSpPr>
            <a:cxnSpLocks/>
            <a:stCxn id="89" idx="2"/>
            <a:endCxn id="160" idx="0"/>
          </p:cNvCxnSpPr>
          <p:nvPr/>
        </p:nvCxnSpPr>
        <p:spPr>
          <a:xfrm>
            <a:off x="4152896" y="2021911"/>
            <a:ext cx="1042" cy="177541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Conector recto de flecha 359">
            <a:extLst>
              <a:ext uri="{FF2B5EF4-FFF2-40B4-BE49-F238E27FC236}">
                <a16:creationId xmlns:a16="http://schemas.microsoft.com/office/drawing/2014/main" id="{9D96A2B7-1922-4F7A-A23A-417340F251AA}"/>
              </a:ext>
            </a:extLst>
          </p:cNvPr>
          <p:cNvCxnSpPr>
            <a:cxnSpLocks/>
            <a:stCxn id="84" idx="2"/>
            <a:endCxn id="89" idx="0"/>
          </p:cNvCxnSpPr>
          <p:nvPr/>
        </p:nvCxnSpPr>
        <p:spPr>
          <a:xfrm>
            <a:off x="4148982" y="1523265"/>
            <a:ext cx="3914" cy="15743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0" name="Conector recto de flecha 409">
            <a:extLst>
              <a:ext uri="{FF2B5EF4-FFF2-40B4-BE49-F238E27FC236}">
                <a16:creationId xmlns:a16="http://schemas.microsoft.com/office/drawing/2014/main" id="{76AFE3BE-3496-423B-9E8D-CA31A634482C}"/>
              </a:ext>
            </a:extLst>
          </p:cNvPr>
          <p:cNvCxnSpPr>
            <a:cxnSpLocks/>
            <a:endCxn id="167" idx="0"/>
          </p:cNvCxnSpPr>
          <p:nvPr/>
        </p:nvCxnSpPr>
        <p:spPr>
          <a:xfrm>
            <a:off x="5443273" y="2579911"/>
            <a:ext cx="1281" cy="216413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2" name="Conector recto de flecha 411">
            <a:extLst>
              <a:ext uri="{FF2B5EF4-FFF2-40B4-BE49-F238E27FC236}">
                <a16:creationId xmlns:a16="http://schemas.microsoft.com/office/drawing/2014/main" id="{5646061A-307D-404C-A491-8C3A0C0FBD8A}"/>
              </a:ext>
            </a:extLst>
          </p:cNvPr>
          <p:cNvCxnSpPr>
            <a:cxnSpLocks/>
            <a:endCxn id="100" idx="0"/>
          </p:cNvCxnSpPr>
          <p:nvPr/>
        </p:nvCxnSpPr>
        <p:spPr>
          <a:xfrm>
            <a:off x="3301165" y="2610323"/>
            <a:ext cx="1" cy="186001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4" name="Conector recto de flecha 423">
            <a:extLst>
              <a:ext uri="{FF2B5EF4-FFF2-40B4-BE49-F238E27FC236}">
                <a16:creationId xmlns:a16="http://schemas.microsoft.com/office/drawing/2014/main" id="{35509712-92C0-4663-A4B1-35B0638789A2}"/>
              </a:ext>
            </a:extLst>
          </p:cNvPr>
          <p:cNvCxnSpPr>
            <a:cxnSpLocks/>
            <a:stCxn id="70" idx="2"/>
          </p:cNvCxnSpPr>
          <p:nvPr/>
        </p:nvCxnSpPr>
        <p:spPr>
          <a:xfrm>
            <a:off x="4310083" y="5898086"/>
            <a:ext cx="0" cy="20640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7" name="Conector recto de flecha 426">
            <a:extLst>
              <a:ext uri="{FF2B5EF4-FFF2-40B4-BE49-F238E27FC236}">
                <a16:creationId xmlns:a16="http://schemas.microsoft.com/office/drawing/2014/main" id="{AAF1A646-54BB-4E20-95D1-7A96F087C360}"/>
              </a:ext>
            </a:extLst>
          </p:cNvPr>
          <p:cNvCxnSpPr>
            <a:stCxn id="60" idx="2"/>
          </p:cNvCxnSpPr>
          <p:nvPr/>
        </p:nvCxnSpPr>
        <p:spPr>
          <a:xfrm flipH="1">
            <a:off x="9037323" y="5898085"/>
            <a:ext cx="919" cy="206401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4" name="Conector recto de flecha 433">
            <a:extLst>
              <a:ext uri="{FF2B5EF4-FFF2-40B4-BE49-F238E27FC236}">
                <a16:creationId xmlns:a16="http://schemas.microsoft.com/office/drawing/2014/main" id="{909B8ADE-3E7D-4A33-A8AB-A2EA43CC6C0A}"/>
              </a:ext>
            </a:extLst>
          </p:cNvPr>
          <p:cNvCxnSpPr>
            <a:cxnSpLocks/>
          </p:cNvCxnSpPr>
          <p:nvPr/>
        </p:nvCxnSpPr>
        <p:spPr>
          <a:xfrm>
            <a:off x="7005277" y="6403951"/>
            <a:ext cx="0" cy="10416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6" name="Conector recto 475">
            <a:extLst>
              <a:ext uri="{FF2B5EF4-FFF2-40B4-BE49-F238E27FC236}">
                <a16:creationId xmlns:a16="http://schemas.microsoft.com/office/drawing/2014/main" id="{77BBA02E-658E-4C15-A103-15841B469EB1}"/>
              </a:ext>
            </a:extLst>
          </p:cNvPr>
          <p:cNvCxnSpPr>
            <a:cxnSpLocks/>
            <a:endCxn id="212" idx="0"/>
          </p:cNvCxnSpPr>
          <p:nvPr/>
        </p:nvCxnSpPr>
        <p:spPr>
          <a:xfrm>
            <a:off x="10584096" y="4190288"/>
            <a:ext cx="4729" cy="180853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8" name="Conector recto de flecha 497">
            <a:extLst>
              <a:ext uri="{FF2B5EF4-FFF2-40B4-BE49-F238E27FC236}">
                <a16:creationId xmlns:a16="http://schemas.microsoft.com/office/drawing/2014/main" id="{57766F1B-AD2A-485A-A12E-D29980814EBE}"/>
              </a:ext>
            </a:extLst>
          </p:cNvPr>
          <p:cNvCxnSpPr>
            <a:cxnSpLocks/>
            <a:stCxn id="103" idx="2"/>
            <a:endCxn id="199" idx="0"/>
          </p:cNvCxnSpPr>
          <p:nvPr/>
        </p:nvCxnSpPr>
        <p:spPr>
          <a:xfrm>
            <a:off x="7670686" y="4006195"/>
            <a:ext cx="0" cy="34115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ángulo redondeado 15">
            <a:extLst>
              <a:ext uri="{FF2B5EF4-FFF2-40B4-BE49-F238E27FC236}">
                <a16:creationId xmlns:a16="http://schemas.microsoft.com/office/drawing/2014/main" id="{B0EEDD28-0E43-412E-9D7D-5D9EC90A21AC}"/>
              </a:ext>
            </a:extLst>
          </p:cNvPr>
          <p:cNvSpPr/>
          <p:nvPr/>
        </p:nvSpPr>
        <p:spPr>
          <a:xfrm>
            <a:off x="142702" y="2744660"/>
            <a:ext cx="1541905" cy="1189905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Monitoreo y Evaluación de canalización, Apoyo y Talleres: 42 Reuniones, 8 Workshop y el </a:t>
            </a:r>
          </a:p>
          <a:p>
            <a:pPr algn="ctr"/>
            <a:r>
              <a:rPr lang="es-MX" sz="1200" dirty="0">
                <a:solidFill>
                  <a:schemeClr val="tx1"/>
                </a:solidFill>
              </a:rPr>
              <a:t> ISO 9001</a:t>
            </a:r>
          </a:p>
        </p:txBody>
      </p:sp>
      <p:sp>
        <p:nvSpPr>
          <p:cNvPr id="57" name="Abrir llave 56"/>
          <p:cNvSpPr/>
          <p:nvPr/>
        </p:nvSpPr>
        <p:spPr>
          <a:xfrm>
            <a:off x="1662975" y="2692809"/>
            <a:ext cx="324903" cy="1249828"/>
          </a:xfrm>
          <a:prstGeom prst="leftBrace">
            <a:avLst>
              <a:gd name="adj1" fmla="val 8333"/>
              <a:gd name="adj2" fmla="val 5109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9" name="Rectángulo redondeado 15">
            <a:extLst>
              <a:ext uri="{FF2B5EF4-FFF2-40B4-BE49-F238E27FC236}">
                <a16:creationId xmlns:a16="http://schemas.microsoft.com/office/drawing/2014/main" id="{B0EEDD28-0E43-412E-9D7D-5D9EC90A21AC}"/>
              </a:ext>
            </a:extLst>
          </p:cNvPr>
          <p:cNvSpPr/>
          <p:nvPr/>
        </p:nvSpPr>
        <p:spPr>
          <a:xfrm>
            <a:off x="8762495" y="424248"/>
            <a:ext cx="2477016" cy="364101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Elaboración (contenido y diseño) e impresión de Manuales</a:t>
            </a:r>
            <a:endParaRPr lang="es-MX" sz="1300" b="1" dirty="0">
              <a:solidFill>
                <a:schemeClr val="tx1"/>
              </a:solidFill>
            </a:endParaRPr>
          </a:p>
        </p:txBody>
      </p:sp>
      <p:cxnSp>
        <p:nvCxnSpPr>
          <p:cNvPr id="18" name="Conector recto de flecha 17"/>
          <p:cNvCxnSpPr>
            <a:cxnSpLocks/>
            <a:stCxn id="69" idx="2"/>
          </p:cNvCxnSpPr>
          <p:nvPr/>
        </p:nvCxnSpPr>
        <p:spPr>
          <a:xfrm>
            <a:off x="10001003" y="788349"/>
            <a:ext cx="0" cy="13728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cxnSpLocks/>
            <a:stCxn id="129" idx="2"/>
            <a:endCxn id="25" idx="0"/>
          </p:cNvCxnSpPr>
          <p:nvPr/>
        </p:nvCxnSpPr>
        <p:spPr>
          <a:xfrm flipH="1">
            <a:off x="10680539" y="1753075"/>
            <a:ext cx="835053" cy="119222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ángulo 24"/>
          <p:cNvSpPr/>
          <p:nvPr/>
        </p:nvSpPr>
        <p:spPr>
          <a:xfrm>
            <a:off x="9412307" y="1872297"/>
            <a:ext cx="2536464" cy="210424"/>
          </a:xfrm>
          <a:prstGeom prst="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419" sz="1300" dirty="0"/>
              <a:t>Cuestionarios pre y post formación</a:t>
            </a:r>
          </a:p>
        </p:txBody>
      </p:sp>
      <p:sp>
        <p:nvSpPr>
          <p:cNvPr id="80" name="Rectángulo 79"/>
          <p:cNvSpPr/>
          <p:nvPr/>
        </p:nvSpPr>
        <p:spPr>
          <a:xfrm>
            <a:off x="9324440" y="4022063"/>
            <a:ext cx="2469829" cy="237377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solidFill>
                  <a:schemeClr val="bg1"/>
                </a:solidFill>
              </a:rPr>
              <a:t>Lotería de mediación entre pares</a:t>
            </a:r>
          </a:p>
        </p:txBody>
      </p:sp>
      <p:cxnSp>
        <p:nvCxnSpPr>
          <p:cNvPr id="30" name="Conector recto de flecha 29"/>
          <p:cNvCxnSpPr>
            <a:cxnSpLocks/>
            <a:stCxn id="16" idx="2"/>
            <a:endCxn id="75" idx="0"/>
          </p:cNvCxnSpPr>
          <p:nvPr/>
        </p:nvCxnSpPr>
        <p:spPr>
          <a:xfrm>
            <a:off x="4124457" y="439153"/>
            <a:ext cx="8939" cy="204252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>
            <a:cxnSpLocks/>
            <a:stCxn id="75" idx="2"/>
            <a:endCxn id="84" idx="0"/>
          </p:cNvCxnSpPr>
          <p:nvPr/>
        </p:nvCxnSpPr>
        <p:spPr>
          <a:xfrm>
            <a:off x="4133396" y="1026387"/>
            <a:ext cx="15586" cy="16460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82" idx="2"/>
            <a:endCxn id="25" idx="1"/>
          </p:cNvCxnSpPr>
          <p:nvPr/>
        </p:nvCxnSpPr>
        <p:spPr>
          <a:xfrm>
            <a:off x="8185286" y="1754737"/>
            <a:ext cx="1227021" cy="222772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119" idx="2"/>
            <a:endCxn id="25" idx="0"/>
          </p:cNvCxnSpPr>
          <p:nvPr/>
        </p:nvCxnSpPr>
        <p:spPr>
          <a:xfrm>
            <a:off x="9963269" y="1773868"/>
            <a:ext cx="717270" cy="9842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/>
          <p:nvPr/>
        </p:nvCxnSpPr>
        <p:spPr>
          <a:xfrm>
            <a:off x="10567900" y="2129732"/>
            <a:ext cx="16195" cy="10416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ector angular 43"/>
          <p:cNvCxnSpPr/>
          <p:nvPr/>
        </p:nvCxnSpPr>
        <p:spPr>
          <a:xfrm rot="5400000">
            <a:off x="11363224" y="4877921"/>
            <a:ext cx="392860" cy="300251"/>
          </a:xfrm>
          <a:prstGeom prst="bentConnector3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angular 45"/>
          <p:cNvCxnSpPr>
            <a:cxnSpLocks/>
            <a:endCxn id="145" idx="1"/>
          </p:cNvCxnSpPr>
          <p:nvPr/>
        </p:nvCxnSpPr>
        <p:spPr>
          <a:xfrm rot="16200000" flipH="1">
            <a:off x="6936149" y="4803807"/>
            <a:ext cx="382435" cy="265219"/>
          </a:xfrm>
          <a:prstGeom prst="bentConnector2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/>
          <p:cNvCxnSpPr>
            <a:cxnSpLocks/>
            <a:stCxn id="67" idx="2"/>
            <a:endCxn id="80" idx="0"/>
          </p:cNvCxnSpPr>
          <p:nvPr/>
        </p:nvCxnSpPr>
        <p:spPr>
          <a:xfrm flipH="1">
            <a:off x="10559355" y="3945326"/>
            <a:ext cx="24740" cy="7673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24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 rot="16200000">
            <a:off x="-365241" y="4807122"/>
            <a:ext cx="110029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EVALUACIÓN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 rot="16200000">
            <a:off x="-417104" y="1696235"/>
            <a:ext cx="116694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MONITOREO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1313386" y="2469611"/>
            <a:ext cx="2718760" cy="104684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Memoria de las actividades de conformación y  sistematización de una Red ciudadana que promueve  y difunde el derecho de las mujeres 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5802413" y="2515845"/>
            <a:ext cx="1463517" cy="97164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Video cápsulas: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MX" sz="1300" b="1" dirty="0">
                <a:solidFill>
                  <a:schemeClr val="bg1"/>
                </a:solidFill>
              </a:rPr>
              <a:t> Violencia obstétrica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MX" sz="1300" b="1" dirty="0">
                <a:solidFill>
                  <a:schemeClr val="bg1"/>
                </a:solidFill>
              </a:rPr>
              <a:t> Acoso sexual callejero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9318879" y="2394137"/>
            <a:ext cx="1542869" cy="113248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Directorio de servicios de referencia y </a:t>
            </a:r>
            <a:r>
              <a:rPr lang="es-MX" sz="1300" b="1" dirty="0" err="1">
                <a:solidFill>
                  <a:schemeClr val="bg1"/>
                </a:solidFill>
              </a:rPr>
              <a:t>contrarreferencia</a:t>
            </a:r>
            <a:r>
              <a:rPr lang="es-MX" sz="1300" b="1" dirty="0">
                <a:solidFill>
                  <a:schemeClr val="bg1"/>
                </a:solidFill>
              </a:rPr>
              <a:t> 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83" name="Rectángulo redondeado 82"/>
          <p:cNvSpPr/>
          <p:nvPr/>
        </p:nvSpPr>
        <p:spPr>
          <a:xfrm>
            <a:off x="2243669" y="5325460"/>
            <a:ext cx="9454104" cy="4187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La RED tiene reuniones con las autoridades estatales para sugerir alternativas para la construcción de programas de atención y prevención de la violencia de género, en Tamaulipas</a:t>
            </a:r>
          </a:p>
        </p:txBody>
      </p:sp>
      <p:sp>
        <p:nvSpPr>
          <p:cNvPr id="103" name="Rectángulo redondeado 102"/>
          <p:cNvSpPr/>
          <p:nvPr/>
        </p:nvSpPr>
        <p:spPr>
          <a:xfrm>
            <a:off x="1874897" y="1537369"/>
            <a:ext cx="2450308" cy="571898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Realización de encuentros de mujeres miembros de la RED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140" name="Rectángulo redondeado 58"/>
          <p:cNvSpPr/>
          <p:nvPr/>
        </p:nvSpPr>
        <p:spPr>
          <a:xfrm>
            <a:off x="10016001" y="3871046"/>
            <a:ext cx="1720778" cy="12104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Difusión del trabajo de la RED y sus integrantes a los actores involucrados en la temática y autoridades</a:t>
            </a:r>
            <a:endParaRPr lang="es-MX" sz="1300" b="1" dirty="0">
              <a:solidFill>
                <a:schemeClr val="tx1"/>
              </a:solidFill>
            </a:endParaRPr>
          </a:p>
        </p:txBody>
      </p:sp>
      <p:sp>
        <p:nvSpPr>
          <p:cNvPr id="71" name="Rectángulo redondeado 15"/>
          <p:cNvSpPr/>
          <p:nvPr/>
        </p:nvSpPr>
        <p:spPr>
          <a:xfrm>
            <a:off x="315710" y="5453504"/>
            <a:ext cx="1789741" cy="140293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Las autoridades estatales tienen disposición a participar y ejecutar las iniciativas presentadas por la RED</a:t>
            </a:r>
          </a:p>
        </p:txBody>
      </p:sp>
      <p:sp>
        <p:nvSpPr>
          <p:cNvPr id="72" name="50 CuadroTexto"/>
          <p:cNvSpPr txBox="1"/>
          <p:nvPr/>
        </p:nvSpPr>
        <p:spPr>
          <a:xfrm>
            <a:off x="20510" y="106091"/>
            <a:ext cx="5818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C00000"/>
                </a:solidFill>
              </a:rPr>
              <a:t>Teoría de Cambio Ejemplo 2 </a:t>
            </a:r>
            <a:endParaRPr lang="es-MX" sz="2400" dirty="0"/>
          </a:p>
        </p:txBody>
      </p:sp>
      <p:cxnSp>
        <p:nvCxnSpPr>
          <p:cNvPr id="73" name="Conector recto 72"/>
          <p:cNvCxnSpPr/>
          <p:nvPr/>
        </p:nvCxnSpPr>
        <p:spPr>
          <a:xfrm>
            <a:off x="0" y="3608182"/>
            <a:ext cx="121714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3" name="Rectángulo redondeado 15"/>
          <p:cNvSpPr/>
          <p:nvPr/>
        </p:nvSpPr>
        <p:spPr>
          <a:xfrm>
            <a:off x="305520" y="559785"/>
            <a:ext cx="1378050" cy="1876880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Las organizaciones o mujeres dedicadas al tema, se interesan en participar activamente en la RED</a:t>
            </a:r>
          </a:p>
        </p:txBody>
      </p:sp>
      <p:sp>
        <p:nvSpPr>
          <p:cNvPr id="70" name="Rectángulo redondeado 69"/>
          <p:cNvSpPr/>
          <p:nvPr/>
        </p:nvSpPr>
        <p:spPr>
          <a:xfrm>
            <a:off x="6913345" y="3769066"/>
            <a:ext cx="2919920" cy="5224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Se concientiza al público sobre el trabajo realizado por la Red y sus OSC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141" name="Rectángulo redondeado 140"/>
          <p:cNvSpPr/>
          <p:nvPr/>
        </p:nvSpPr>
        <p:spPr>
          <a:xfrm>
            <a:off x="7962354" y="652701"/>
            <a:ext cx="4176575" cy="89802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Elaboración del mapa de actores institucionales, privados y de la sociedad civil y Servicios para la atención de mujeres víctimas de Violencia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94" name="Rectángulo: esquinas redondeadas 93"/>
          <p:cNvSpPr/>
          <p:nvPr/>
        </p:nvSpPr>
        <p:spPr>
          <a:xfrm>
            <a:off x="2201312" y="3754001"/>
            <a:ext cx="4573310" cy="6153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Se generan sinergias entre víctimas y sobrevivientes de violencia de género, defensoras de DDHH, académicas y comunicadoras</a:t>
            </a:r>
          </a:p>
        </p:txBody>
      </p:sp>
      <p:sp>
        <p:nvSpPr>
          <p:cNvPr id="178" name="Rectángulo redondeado 58"/>
          <p:cNvSpPr/>
          <p:nvPr/>
        </p:nvSpPr>
        <p:spPr>
          <a:xfrm>
            <a:off x="2243669" y="4616423"/>
            <a:ext cx="4540512" cy="5614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Las integrantes de la RED elaboran propuestas e iniciativas de colaboración con las Autoridades</a:t>
            </a:r>
          </a:p>
        </p:txBody>
      </p:sp>
      <p:sp>
        <p:nvSpPr>
          <p:cNvPr id="85" name="Rectángulo redondeado 84"/>
          <p:cNvSpPr/>
          <p:nvPr/>
        </p:nvSpPr>
        <p:spPr>
          <a:xfrm>
            <a:off x="10923047" y="2402734"/>
            <a:ext cx="1252377" cy="10903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Plan de gestión y reuniones con autoridades estatales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244" name="Rectángulo: esquinas redondeadas 243"/>
          <p:cNvSpPr/>
          <p:nvPr/>
        </p:nvSpPr>
        <p:spPr>
          <a:xfrm>
            <a:off x="7151178" y="6427267"/>
            <a:ext cx="3620535" cy="4291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Incremento al respeto de los DDHH de Mujeres</a:t>
            </a:r>
          </a:p>
        </p:txBody>
      </p:sp>
      <p:sp>
        <p:nvSpPr>
          <p:cNvPr id="118" name="Rectángulo redondeado 117"/>
          <p:cNvSpPr/>
          <p:nvPr/>
        </p:nvSpPr>
        <p:spPr>
          <a:xfrm>
            <a:off x="1847405" y="641959"/>
            <a:ext cx="5682378" cy="69008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Identificación y Convocatoria a posibles integrantes de la RED:</a:t>
            </a:r>
          </a:p>
          <a:p>
            <a:pPr algn="ctr"/>
            <a:r>
              <a:rPr lang="es-MX" sz="1300" dirty="0">
                <a:solidFill>
                  <a:schemeClr val="tx1"/>
                </a:solidFill>
              </a:rPr>
              <a:t>(Mujeres victimas de violencia, mujeres involucradas en el tema de Derechos Humanos y/o violencia de género, Académicas, Periodistas)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65" name="Rectángulo redondeado 15"/>
          <p:cNvSpPr/>
          <p:nvPr/>
        </p:nvSpPr>
        <p:spPr>
          <a:xfrm>
            <a:off x="6898460" y="50408"/>
            <a:ext cx="982890" cy="36427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latin typeface="+mj-lt"/>
              </a:rPr>
              <a:t>Actividades e Insumos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Rectángulo redondeado 22"/>
          <p:cNvSpPr/>
          <p:nvPr/>
        </p:nvSpPr>
        <p:spPr>
          <a:xfrm>
            <a:off x="7926542" y="47254"/>
            <a:ext cx="972000" cy="36427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Productos y servicios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67" name="Rectángulo redondeado 15"/>
          <p:cNvSpPr/>
          <p:nvPr/>
        </p:nvSpPr>
        <p:spPr>
          <a:xfrm>
            <a:off x="11018094" y="65554"/>
            <a:ext cx="972000" cy="364278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Supuestos a evaluar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8" name="Rectángulo redondeado 56"/>
          <p:cNvSpPr/>
          <p:nvPr/>
        </p:nvSpPr>
        <p:spPr>
          <a:xfrm>
            <a:off x="8961446" y="65554"/>
            <a:ext cx="972000" cy="364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Resultados corto plazo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9" name="Rectángulo redondeado 57"/>
          <p:cNvSpPr/>
          <p:nvPr/>
        </p:nvSpPr>
        <p:spPr>
          <a:xfrm>
            <a:off x="9983190" y="53729"/>
            <a:ext cx="972000" cy="38557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Resultados largo plazo</a:t>
            </a:r>
            <a:endParaRPr lang="en-US" sz="1000" b="1" dirty="0">
              <a:solidFill>
                <a:schemeClr val="bg1"/>
              </a:solidFill>
            </a:endParaRPr>
          </a:p>
        </p:txBody>
      </p:sp>
      <p:cxnSp>
        <p:nvCxnSpPr>
          <p:cNvPr id="134" name="Conector recto 133"/>
          <p:cNvCxnSpPr/>
          <p:nvPr/>
        </p:nvCxnSpPr>
        <p:spPr>
          <a:xfrm>
            <a:off x="4558515" y="4377113"/>
            <a:ext cx="10952" cy="257752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ángulo redondeado 102"/>
          <p:cNvSpPr/>
          <p:nvPr/>
        </p:nvSpPr>
        <p:spPr>
          <a:xfrm>
            <a:off x="4681506" y="1549439"/>
            <a:ext cx="2889460" cy="57634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Talleres para mujeres miembros de Red Mecanismos de Protección a Mujeres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76" name="Rectángulo redondeado 102"/>
          <p:cNvSpPr/>
          <p:nvPr/>
        </p:nvSpPr>
        <p:spPr>
          <a:xfrm>
            <a:off x="7542718" y="2377671"/>
            <a:ext cx="1714862" cy="117799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Foro Abierto Ciudadano</a:t>
            </a:r>
          </a:p>
          <a:p>
            <a:pPr algn="ctr"/>
            <a:r>
              <a:rPr lang="es-MX" sz="1300" dirty="0">
                <a:solidFill>
                  <a:schemeClr val="tx1"/>
                </a:solidFill>
              </a:rPr>
              <a:t>¨Promoción del derecho de las mujeres a vida libre de violencia¨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78" name="Rectángulo redondeado 20"/>
          <p:cNvSpPr/>
          <p:nvPr/>
        </p:nvSpPr>
        <p:spPr>
          <a:xfrm>
            <a:off x="4113821" y="2497896"/>
            <a:ext cx="1561053" cy="9989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Elaboración de infografías, boletines, publicaciones en redes sociales</a:t>
            </a:r>
            <a:endParaRPr lang="en-US" sz="1300" b="1" dirty="0">
              <a:solidFill>
                <a:schemeClr val="bg1"/>
              </a:solidFill>
            </a:endParaRPr>
          </a:p>
        </p:txBody>
      </p:sp>
      <p:cxnSp>
        <p:nvCxnSpPr>
          <p:cNvPr id="39" name="Conector recto de flecha 38"/>
          <p:cNvCxnSpPr>
            <a:stCxn id="21" idx="3"/>
          </p:cNvCxnSpPr>
          <p:nvPr/>
        </p:nvCxnSpPr>
        <p:spPr>
          <a:xfrm flipV="1">
            <a:off x="7265930" y="2966668"/>
            <a:ext cx="290856" cy="34998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ector: angular 50"/>
          <p:cNvCxnSpPr>
            <a:stCxn id="76" idx="0"/>
            <a:endCxn id="85" idx="0"/>
          </p:cNvCxnSpPr>
          <p:nvPr/>
        </p:nvCxnSpPr>
        <p:spPr>
          <a:xfrm rot="16200000" flipH="1">
            <a:off x="9962160" y="815659"/>
            <a:ext cx="25063" cy="3149087"/>
          </a:xfrm>
          <a:prstGeom prst="bentConnector3">
            <a:avLst>
              <a:gd name="adj1" fmla="val -912102"/>
            </a:avLst>
          </a:prstGeom>
          <a:ln w="60325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10085729" y="1552417"/>
            <a:ext cx="14785" cy="558474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de flecha 55"/>
          <p:cNvCxnSpPr>
            <a:endCxn id="22" idx="0"/>
          </p:cNvCxnSpPr>
          <p:nvPr/>
        </p:nvCxnSpPr>
        <p:spPr>
          <a:xfrm flipH="1">
            <a:off x="10090314" y="2164270"/>
            <a:ext cx="10200" cy="22986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ctángulo redondeado 69"/>
          <p:cNvSpPr/>
          <p:nvPr/>
        </p:nvSpPr>
        <p:spPr>
          <a:xfrm>
            <a:off x="6913245" y="4387850"/>
            <a:ext cx="2976245" cy="8064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altLang="en-US" sz="1300" dirty="0">
                <a:solidFill>
                  <a:schemeClr val="tx1"/>
                </a:solidFill>
              </a:rPr>
              <a:t>La Red recoge sugerencias de la ciudadanía para hacer propuestas de acciones favorables a los derechos de las mujeres. 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99" name="Rectángulo redondeado 15"/>
          <p:cNvSpPr/>
          <p:nvPr/>
        </p:nvSpPr>
        <p:spPr>
          <a:xfrm>
            <a:off x="334945" y="3769066"/>
            <a:ext cx="1677177" cy="158438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Las autoridades estatales responden a presión de la Sociedad Civil y otros actores para que participen de las iniciativas</a:t>
            </a:r>
          </a:p>
        </p:txBody>
      </p:sp>
      <p:cxnSp>
        <p:nvCxnSpPr>
          <p:cNvPr id="64" name="Conector recto de flecha 63"/>
          <p:cNvCxnSpPr>
            <a:endCxn id="103" idx="0"/>
          </p:cNvCxnSpPr>
          <p:nvPr/>
        </p:nvCxnSpPr>
        <p:spPr>
          <a:xfrm>
            <a:off x="3100051" y="1303912"/>
            <a:ext cx="0" cy="23345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de flecha 79"/>
          <p:cNvCxnSpPr>
            <a:endCxn id="75" idx="0"/>
          </p:cNvCxnSpPr>
          <p:nvPr/>
        </p:nvCxnSpPr>
        <p:spPr>
          <a:xfrm>
            <a:off x="6126236" y="1324629"/>
            <a:ext cx="0" cy="22481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ector: angular 85"/>
          <p:cNvCxnSpPr>
            <a:stCxn id="16" idx="0"/>
            <a:endCxn id="21" idx="0"/>
          </p:cNvCxnSpPr>
          <p:nvPr/>
        </p:nvCxnSpPr>
        <p:spPr>
          <a:xfrm rot="16200000" flipH="1">
            <a:off x="4580352" y="562025"/>
            <a:ext cx="46234" cy="3861406"/>
          </a:xfrm>
          <a:prstGeom prst="bentConnector3">
            <a:avLst>
              <a:gd name="adj1" fmla="val -494441"/>
            </a:avLst>
          </a:prstGeom>
          <a:ln w="60325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de flecha 108"/>
          <p:cNvCxnSpPr>
            <a:stCxn id="75" idx="2"/>
          </p:cNvCxnSpPr>
          <p:nvPr/>
        </p:nvCxnSpPr>
        <p:spPr>
          <a:xfrm>
            <a:off x="6126236" y="2125784"/>
            <a:ext cx="0" cy="15075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>
            <a:stCxn id="103" idx="2"/>
          </p:cNvCxnSpPr>
          <p:nvPr/>
        </p:nvCxnSpPr>
        <p:spPr>
          <a:xfrm>
            <a:off x="3100051" y="2109267"/>
            <a:ext cx="0" cy="142642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>
            <a:endCxn id="78" idx="0"/>
          </p:cNvCxnSpPr>
          <p:nvPr/>
        </p:nvCxnSpPr>
        <p:spPr>
          <a:xfrm flipH="1">
            <a:off x="4894348" y="2248717"/>
            <a:ext cx="66636" cy="249179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de flecha 128"/>
          <p:cNvCxnSpPr>
            <a:stCxn id="16" idx="2"/>
          </p:cNvCxnSpPr>
          <p:nvPr/>
        </p:nvCxnSpPr>
        <p:spPr>
          <a:xfrm>
            <a:off x="2672766" y="3516456"/>
            <a:ext cx="0" cy="266678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de flecha 130"/>
          <p:cNvCxnSpPr>
            <a:stCxn id="78" idx="2"/>
          </p:cNvCxnSpPr>
          <p:nvPr/>
        </p:nvCxnSpPr>
        <p:spPr>
          <a:xfrm>
            <a:off x="4894348" y="3496821"/>
            <a:ext cx="0" cy="286313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de flecha 148"/>
          <p:cNvCxnSpPr>
            <a:stCxn id="76" idx="2"/>
            <a:endCxn id="70" idx="0"/>
          </p:cNvCxnSpPr>
          <p:nvPr/>
        </p:nvCxnSpPr>
        <p:spPr>
          <a:xfrm flipH="1">
            <a:off x="8373305" y="3555664"/>
            <a:ext cx="26844" cy="213402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Rectángulo redondeado 82"/>
          <p:cNvSpPr/>
          <p:nvPr/>
        </p:nvSpPr>
        <p:spPr>
          <a:xfrm>
            <a:off x="2844092" y="5843849"/>
            <a:ext cx="8138503" cy="41875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Las autoridades implementan programas de atención y prevención de la violencia de género con el apoyo de la Sociedad Civil </a:t>
            </a:r>
            <a:r>
              <a:rPr lang="es-MX" sz="1400" b="1">
                <a:solidFill>
                  <a:schemeClr val="bg1"/>
                </a:solidFill>
              </a:rPr>
              <a:t>y Academia  </a:t>
            </a:r>
            <a:endParaRPr lang="en-US" sz="1400" b="1" dirty="0">
              <a:solidFill>
                <a:schemeClr val="bg1"/>
              </a:solidFill>
            </a:endParaRPr>
          </a:p>
        </p:txBody>
      </p:sp>
      <p:cxnSp>
        <p:nvCxnSpPr>
          <p:cNvPr id="158" name="Conector: angular 157"/>
          <p:cNvCxnSpPr>
            <a:stCxn id="22" idx="2"/>
            <a:endCxn id="85" idx="2"/>
          </p:cNvCxnSpPr>
          <p:nvPr/>
        </p:nvCxnSpPr>
        <p:spPr>
          <a:xfrm rot="5400000" flipH="1" flipV="1">
            <a:off x="10802988" y="2780376"/>
            <a:ext cx="33574" cy="1458922"/>
          </a:xfrm>
          <a:prstGeom prst="bentConnector3">
            <a:avLst>
              <a:gd name="adj1" fmla="val -680884"/>
            </a:avLst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160"/>
          <p:cNvCxnSpPr>
            <a:endCxn id="140" idx="0"/>
          </p:cNvCxnSpPr>
          <p:nvPr/>
        </p:nvCxnSpPr>
        <p:spPr>
          <a:xfrm>
            <a:off x="10842995" y="3653523"/>
            <a:ext cx="33395" cy="217523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de flecha 165"/>
          <p:cNvCxnSpPr>
            <a:stCxn id="70" idx="2"/>
            <a:endCxn id="98" idx="0"/>
          </p:cNvCxnSpPr>
          <p:nvPr/>
        </p:nvCxnSpPr>
        <p:spPr>
          <a:xfrm>
            <a:off x="8373305" y="4292187"/>
            <a:ext cx="28575" cy="9588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cto de flecha 198"/>
          <p:cNvCxnSpPr/>
          <p:nvPr/>
        </p:nvCxnSpPr>
        <p:spPr>
          <a:xfrm>
            <a:off x="4513925" y="5220033"/>
            <a:ext cx="0" cy="13111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de flecha 200"/>
          <p:cNvCxnSpPr>
            <a:stCxn id="98" idx="2"/>
          </p:cNvCxnSpPr>
          <p:nvPr/>
        </p:nvCxnSpPr>
        <p:spPr>
          <a:xfrm>
            <a:off x="8401492" y="5194346"/>
            <a:ext cx="0" cy="20181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cto de flecha 202"/>
          <p:cNvCxnSpPr>
            <a:stCxn id="140" idx="2"/>
          </p:cNvCxnSpPr>
          <p:nvPr/>
        </p:nvCxnSpPr>
        <p:spPr>
          <a:xfrm>
            <a:off x="10876390" y="5081526"/>
            <a:ext cx="0" cy="27192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0" name="Rectángulo: esquinas redondeadas 219"/>
          <p:cNvSpPr/>
          <p:nvPr/>
        </p:nvSpPr>
        <p:spPr>
          <a:xfrm>
            <a:off x="3163646" y="6441588"/>
            <a:ext cx="3620535" cy="4291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Disminución de violencia de género</a:t>
            </a:r>
          </a:p>
        </p:txBody>
      </p:sp>
      <p:cxnSp>
        <p:nvCxnSpPr>
          <p:cNvPr id="221" name="Conector: angular 220"/>
          <p:cNvCxnSpPr>
            <a:stCxn id="83" idx="2"/>
          </p:cNvCxnSpPr>
          <p:nvPr/>
        </p:nvCxnSpPr>
        <p:spPr>
          <a:xfrm rot="5400000">
            <a:off x="6885617" y="5829313"/>
            <a:ext cx="170208" cy="12700"/>
          </a:xfrm>
          <a:prstGeom prst="bentConnector3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Conector recto de flecha 222"/>
          <p:cNvCxnSpPr/>
          <p:nvPr/>
        </p:nvCxnSpPr>
        <p:spPr>
          <a:xfrm>
            <a:off x="4973913" y="6297390"/>
            <a:ext cx="1" cy="144198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Conector recto de flecha 224"/>
          <p:cNvCxnSpPr>
            <a:endCxn id="244" idx="0"/>
          </p:cNvCxnSpPr>
          <p:nvPr/>
        </p:nvCxnSpPr>
        <p:spPr>
          <a:xfrm>
            <a:off x="8961446" y="6262599"/>
            <a:ext cx="0" cy="164668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de flecha 73"/>
          <p:cNvCxnSpPr/>
          <p:nvPr/>
        </p:nvCxnSpPr>
        <p:spPr>
          <a:xfrm>
            <a:off x="6523853" y="3466340"/>
            <a:ext cx="0" cy="286313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292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 rot="16200000">
            <a:off x="-339940" y="5750156"/>
            <a:ext cx="110029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EVALUACIÓN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 rot="16200000">
            <a:off x="-360329" y="1664353"/>
            <a:ext cx="116694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MONITOREO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439964" y="2014244"/>
            <a:ext cx="9147182" cy="26106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Recepción de denuncias y elaboración de plan integral para el apoyo a familiares de victimas de desaparición forzada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3" name="Rectángulo redondeado 82"/>
          <p:cNvSpPr/>
          <p:nvPr/>
        </p:nvSpPr>
        <p:spPr>
          <a:xfrm>
            <a:off x="1850892" y="6112001"/>
            <a:ext cx="2294503" cy="66487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Aumenta el número de personas desaparecidas ubicadas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03" name="Rectángulo redondeado 102"/>
          <p:cNvSpPr/>
          <p:nvPr/>
        </p:nvSpPr>
        <p:spPr>
          <a:xfrm>
            <a:off x="3215490" y="2525211"/>
            <a:ext cx="2755888" cy="1435687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cap="all" dirty="0">
                <a:solidFill>
                  <a:schemeClr val="bg1"/>
                </a:solidFill>
              </a:rPr>
              <a:t>Apoyos a niños y jóvenes</a:t>
            </a:r>
          </a:p>
          <a:p>
            <a:pPr algn="ctr"/>
            <a:r>
              <a:rPr lang="es-MX" sz="1300" dirty="0">
                <a:solidFill>
                  <a:schemeClr val="bg1"/>
                </a:solidFill>
              </a:rPr>
              <a:t>(8 sesiones)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chemeClr val="bg1"/>
                </a:solidFill>
              </a:rPr>
              <a:t>Fortalécete: taller de resiliencia para niños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chemeClr val="bg1"/>
                </a:solidFill>
              </a:rPr>
              <a:t> Sesiones de terapia individual (niños y jóvenes) con psicólogas del Centro de memoria y derechos humanos</a:t>
            </a:r>
          </a:p>
        </p:txBody>
      </p:sp>
      <p:sp>
        <p:nvSpPr>
          <p:cNvPr id="71" name="Rectángulo redondeado 15">
            <a:extLst>
              <a:ext uri="{FF2B5EF4-FFF2-40B4-BE49-F238E27FC236}">
                <a16:creationId xmlns:a16="http://schemas.microsoft.com/office/drawing/2014/main" id="{A889CB8F-1367-4F04-AB22-2FAAC0F086DD}"/>
              </a:ext>
            </a:extLst>
          </p:cNvPr>
          <p:cNvSpPr/>
          <p:nvPr/>
        </p:nvSpPr>
        <p:spPr>
          <a:xfrm>
            <a:off x="2368885" y="4321371"/>
            <a:ext cx="2224549" cy="591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Reconstrucción de las relaciones familiares y mejora en la comunicación</a:t>
            </a:r>
          </a:p>
        </p:txBody>
      </p:sp>
      <p:sp>
        <p:nvSpPr>
          <p:cNvPr id="72" name="50 CuadroTexto">
            <a:extLst>
              <a:ext uri="{FF2B5EF4-FFF2-40B4-BE49-F238E27FC236}">
                <a16:creationId xmlns:a16="http://schemas.microsoft.com/office/drawing/2014/main" id="{3B2A70AA-804D-40B8-A1F1-34FBA515816D}"/>
              </a:ext>
            </a:extLst>
          </p:cNvPr>
          <p:cNvSpPr txBox="1"/>
          <p:nvPr/>
        </p:nvSpPr>
        <p:spPr>
          <a:xfrm>
            <a:off x="-42435" y="-14862"/>
            <a:ext cx="6114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C00000"/>
                </a:solidFill>
              </a:rPr>
              <a:t>Teoría de Cambio Ejemplo 3</a:t>
            </a:r>
            <a:endParaRPr lang="es-MX" sz="2400" dirty="0"/>
          </a:p>
        </p:txBody>
      </p:sp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3A135A53-2744-486B-AF07-B28AB8038D4D}"/>
              </a:ext>
            </a:extLst>
          </p:cNvPr>
          <p:cNvCxnSpPr>
            <a:cxnSpLocks/>
          </p:cNvCxnSpPr>
          <p:nvPr/>
        </p:nvCxnSpPr>
        <p:spPr>
          <a:xfrm>
            <a:off x="168046" y="4055995"/>
            <a:ext cx="12035043" cy="375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ángulo redondeado 69"/>
          <p:cNvSpPr/>
          <p:nvPr/>
        </p:nvSpPr>
        <p:spPr>
          <a:xfrm flipH="1">
            <a:off x="8653659" y="4145911"/>
            <a:ext cx="1431651" cy="8669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Las familias mejoran las estrategias de búsqueda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178" name="Rectángulo redondeado 58">
            <a:extLst>
              <a:ext uri="{FF2B5EF4-FFF2-40B4-BE49-F238E27FC236}">
                <a16:creationId xmlns:a16="http://schemas.microsoft.com/office/drawing/2014/main" id="{32A4CAF3-7604-48FD-B27C-5C7DF377047F}"/>
              </a:ext>
            </a:extLst>
          </p:cNvPr>
          <p:cNvSpPr/>
          <p:nvPr/>
        </p:nvSpPr>
        <p:spPr>
          <a:xfrm>
            <a:off x="5944421" y="4164446"/>
            <a:ext cx="2596413" cy="848436"/>
          </a:xfrm>
          <a:prstGeom prst="roundRect">
            <a:avLst>
              <a:gd name="adj" fmla="val 17185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Las familias aumentan su conocimiento sobre los derechos humanos como víctimas de desaparición y como ejercerlos</a:t>
            </a:r>
          </a:p>
        </p:txBody>
      </p:sp>
      <p:sp>
        <p:nvSpPr>
          <p:cNvPr id="61" name="Rectángulo redondeado 60"/>
          <p:cNvSpPr/>
          <p:nvPr/>
        </p:nvSpPr>
        <p:spPr>
          <a:xfrm>
            <a:off x="8574719" y="2505644"/>
            <a:ext cx="1585734" cy="1415703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cap="all" dirty="0">
                <a:solidFill>
                  <a:schemeClr val="bg1"/>
                </a:solidFill>
              </a:rPr>
              <a:t>Talleres sobre protocolos :</a:t>
            </a:r>
          </a:p>
          <a:p>
            <a:pPr algn="ctr"/>
            <a:r>
              <a:rPr lang="es-MX" sz="1300" dirty="0">
                <a:solidFill>
                  <a:schemeClr val="bg1"/>
                </a:solidFill>
              </a:rPr>
              <a:t>(3 Sesiones)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1 búsqueda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1 Actuación institucional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1 Seguridad</a:t>
            </a:r>
          </a:p>
        </p:txBody>
      </p:sp>
      <p:sp>
        <p:nvSpPr>
          <p:cNvPr id="63" name="Rectángulo redondeado 62"/>
          <p:cNvSpPr/>
          <p:nvPr/>
        </p:nvSpPr>
        <p:spPr>
          <a:xfrm>
            <a:off x="1474793" y="2524144"/>
            <a:ext cx="1691258" cy="1428166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cap="all" dirty="0">
                <a:solidFill>
                  <a:schemeClr val="bg1"/>
                </a:solidFill>
              </a:rPr>
              <a:t>Talleres para adultos (2 Sesiones</a:t>
            </a:r>
            <a:r>
              <a:rPr lang="es-MX" sz="1200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es-MX" sz="1200" dirty="0">
                <a:solidFill>
                  <a:schemeClr val="bg1"/>
                </a:solidFill>
              </a:rPr>
              <a:t>Autocuidado, Resiliencia, y mantenimiento del tejido familiar</a:t>
            </a:r>
          </a:p>
        </p:txBody>
      </p:sp>
      <p:sp>
        <p:nvSpPr>
          <p:cNvPr id="144" name="Rectángulo redondeado 143"/>
          <p:cNvSpPr/>
          <p:nvPr/>
        </p:nvSpPr>
        <p:spPr>
          <a:xfrm>
            <a:off x="2019411" y="5422806"/>
            <a:ext cx="7726776" cy="442127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Participación más activa en el proceso de búsqueda de la víctima por parte de las familias, público, y gobierno</a:t>
            </a:r>
          </a:p>
        </p:txBody>
      </p:sp>
      <p:sp>
        <p:nvSpPr>
          <p:cNvPr id="84" name="Rectángulo redondeado 15">
            <a:extLst>
              <a:ext uri="{FF2B5EF4-FFF2-40B4-BE49-F238E27FC236}">
                <a16:creationId xmlns:a16="http://schemas.microsoft.com/office/drawing/2014/main" id="{30811503-B8DC-4FFA-98F4-D7AA7BAD7E08}"/>
              </a:ext>
            </a:extLst>
          </p:cNvPr>
          <p:cNvSpPr/>
          <p:nvPr/>
        </p:nvSpPr>
        <p:spPr>
          <a:xfrm>
            <a:off x="7038160" y="50408"/>
            <a:ext cx="982890" cy="364278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latin typeface="+mj-lt"/>
              </a:rPr>
              <a:t>Actividades e Insumos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6" name="Rectángulo redondeado 22">
            <a:extLst>
              <a:ext uri="{FF2B5EF4-FFF2-40B4-BE49-F238E27FC236}">
                <a16:creationId xmlns:a16="http://schemas.microsoft.com/office/drawing/2014/main" id="{AD28BC27-88AD-42C7-81EF-FCE34D12D3BA}"/>
              </a:ext>
            </a:extLst>
          </p:cNvPr>
          <p:cNvSpPr/>
          <p:nvPr/>
        </p:nvSpPr>
        <p:spPr>
          <a:xfrm>
            <a:off x="8066242" y="47254"/>
            <a:ext cx="972000" cy="36427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Productos y servicios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87" name="Rectángulo redondeado 15">
            <a:extLst>
              <a:ext uri="{FF2B5EF4-FFF2-40B4-BE49-F238E27FC236}">
                <a16:creationId xmlns:a16="http://schemas.microsoft.com/office/drawing/2014/main" id="{858F63DC-6BFE-43BD-ACB4-42187235BA2B}"/>
              </a:ext>
            </a:extLst>
          </p:cNvPr>
          <p:cNvSpPr/>
          <p:nvPr/>
        </p:nvSpPr>
        <p:spPr>
          <a:xfrm>
            <a:off x="11157794" y="65554"/>
            <a:ext cx="972000" cy="364278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Supuestos a evaluar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8" name="Rectángulo redondeado 56">
            <a:extLst>
              <a:ext uri="{FF2B5EF4-FFF2-40B4-BE49-F238E27FC236}">
                <a16:creationId xmlns:a16="http://schemas.microsoft.com/office/drawing/2014/main" id="{71A49944-6709-4774-AD5E-108CD55FB811}"/>
              </a:ext>
            </a:extLst>
          </p:cNvPr>
          <p:cNvSpPr/>
          <p:nvPr/>
        </p:nvSpPr>
        <p:spPr>
          <a:xfrm>
            <a:off x="9101146" y="65554"/>
            <a:ext cx="972000" cy="364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Resultados corto plazo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ángulo redondeado 57">
            <a:extLst>
              <a:ext uri="{FF2B5EF4-FFF2-40B4-BE49-F238E27FC236}">
                <a16:creationId xmlns:a16="http://schemas.microsoft.com/office/drawing/2014/main" id="{1F8D5116-A280-461E-B314-79F44474F843}"/>
              </a:ext>
            </a:extLst>
          </p:cNvPr>
          <p:cNvSpPr/>
          <p:nvPr/>
        </p:nvSpPr>
        <p:spPr>
          <a:xfrm>
            <a:off x="10122890" y="53729"/>
            <a:ext cx="972000" cy="38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Resultados largo plazo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9" name="Rectángulo redondeado 102">
            <a:extLst>
              <a:ext uri="{FF2B5EF4-FFF2-40B4-BE49-F238E27FC236}">
                <a16:creationId xmlns:a16="http://schemas.microsoft.com/office/drawing/2014/main" id="{EB1B209C-A4F8-42FE-9A5A-C693451A31B2}"/>
              </a:ext>
            </a:extLst>
          </p:cNvPr>
          <p:cNvSpPr/>
          <p:nvPr/>
        </p:nvSpPr>
        <p:spPr>
          <a:xfrm>
            <a:off x="10443340" y="986266"/>
            <a:ext cx="1755228" cy="1930396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bg1"/>
                </a:solidFill>
              </a:rPr>
              <a:t>Apoyos económicos a  familias </a:t>
            </a:r>
          </a:p>
          <a:p>
            <a:pPr algn="ctr"/>
            <a:r>
              <a:rPr lang="es-MX" sz="1300" dirty="0">
                <a:solidFill>
                  <a:schemeClr val="bg1"/>
                </a:solidFill>
              </a:rPr>
              <a:t>Se cubren los viáticos a Ciudad Victoria, </a:t>
            </a:r>
          </a:p>
          <a:p>
            <a:pPr algn="ctr"/>
            <a:r>
              <a:rPr lang="es-MX" sz="1300" dirty="0">
                <a:solidFill>
                  <a:schemeClr val="bg1"/>
                </a:solidFill>
              </a:rPr>
              <a:t> para realizar la denuncia o su reactivación y registro como víctima. </a:t>
            </a:r>
          </a:p>
        </p:txBody>
      </p:sp>
      <p:sp>
        <p:nvSpPr>
          <p:cNvPr id="291" name="Rectángulo: esquinas redondeadas 290">
            <a:extLst>
              <a:ext uri="{FF2B5EF4-FFF2-40B4-BE49-F238E27FC236}">
                <a16:creationId xmlns:a16="http://schemas.microsoft.com/office/drawing/2014/main" id="{4086AE65-66AD-496D-9AAC-292643FAFA34}"/>
              </a:ext>
            </a:extLst>
          </p:cNvPr>
          <p:cNvSpPr/>
          <p:nvPr/>
        </p:nvSpPr>
        <p:spPr>
          <a:xfrm>
            <a:off x="9513652" y="6274856"/>
            <a:ext cx="2678348" cy="50457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Sistema de justicia más transparente y responsivo </a:t>
            </a:r>
          </a:p>
        </p:txBody>
      </p:sp>
      <p:sp>
        <p:nvSpPr>
          <p:cNvPr id="292" name="Rectángulo: esquinas redondeadas 291">
            <a:extLst>
              <a:ext uri="{FF2B5EF4-FFF2-40B4-BE49-F238E27FC236}">
                <a16:creationId xmlns:a16="http://schemas.microsoft.com/office/drawing/2014/main" id="{F1EB18BA-D46D-491A-B531-454D3084F2A5}"/>
              </a:ext>
            </a:extLst>
          </p:cNvPr>
          <p:cNvSpPr/>
          <p:nvPr/>
        </p:nvSpPr>
        <p:spPr>
          <a:xfrm>
            <a:off x="4768088" y="6112001"/>
            <a:ext cx="4011285" cy="605283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Incrementa el respeto a los derechos humanos de familiares y víctimas de desaparición forzada</a:t>
            </a:r>
          </a:p>
        </p:txBody>
      </p:sp>
      <p:sp>
        <p:nvSpPr>
          <p:cNvPr id="74" name="Rectángulo redondeado 58">
            <a:extLst>
              <a:ext uri="{FF2B5EF4-FFF2-40B4-BE49-F238E27FC236}">
                <a16:creationId xmlns:a16="http://schemas.microsoft.com/office/drawing/2014/main" id="{32A4CAF3-7604-48FD-B27C-5C7DF377047F}"/>
              </a:ext>
            </a:extLst>
          </p:cNvPr>
          <p:cNvSpPr/>
          <p:nvPr/>
        </p:nvSpPr>
        <p:spPr>
          <a:xfrm>
            <a:off x="10263019" y="5251158"/>
            <a:ext cx="1900074" cy="827761"/>
          </a:xfrm>
          <a:prstGeom prst="roundRect">
            <a:avLst>
              <a:gd name="adj" fmla="val 17185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Mejoramiento en las estadísticas de inscripción como víctimas</a:t>
            </a:r>
          </a:p>
        </p:txBody>
      </p:sp>
      <p:sp>
        <p:nvSpPr>
          <p:cNvPr id="79" name="Rectángulo redondeado 58">
            <a:extLst>
              <a:ext uri="{FF2B5EF4-FFF2-40B4-BE49-F238E27FC236}">
                <a16:creationId xmlns:a16="http://schemas.microsoft.com/office/drawing/2014/main" id="{32A4CAF3-7604-48FD-B27C-5C7DF377047F}"/>
              </a:ext>
            </a:extLst>
          </p:cNvPr>
          <p:cNvSpPr/>
          <p:nvPr/>
        </p:nvSpPr>
        <p:spPr>
          <a:xfrm>
            <a:off x="10480928" y="4148927"/>
            <a:ext cx="1672670" cy="936023"/>
          </a:xfrm>
          <a:prstGeom prst="roundRect">
            <a:avLst>
              <a:gd name="adj" fmla="val 17185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Aceleración de denuncia ante Ministerio público / Registro en centro de víctimas</a:t>
            </a:r>
          </a:p>
        </p:txBody>
      </p:sp>
      <p:sp>
        <p:nvSpPr>
          <p:cNvPr id="53" name="Rectángulo redondeado 65">
            <a:extLst>
              <a:ext uri="{FF2B5EF4-FFF2-40B4-BE49-F238E27FC236}">
                <a16:creationId xmlns:a16="http://schemas.microsoft.com/office/drawing/2014/main" id="{FA762CC5-2054-4936-A394-DE0136B0E92B}"/>
              </a:ext>
            </a:extLst>
          </p:cNvPr>
          <p:cNvSpPr/>
          <p:nvPr/>
        </p:nvSpPr>
        <p:spPr>
          <a:xfrm>
            <a:off x="495633" y="866865"/>
            <a:ext cx="7922047" cy="1028906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“Guía Ciudadana de búsqueda de personas desaparecidas en Tamaulipas”,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DDHH de las familias en las instancias de denuncia, investigación, y búsqueda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Protocolos de búsqueda como Ciudadano sin apoyo institucional: en vida, registros, fosas clandestinas, fosas comunes y de agua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Técnicas de comunicación como ciudadano: uso redes sociales y volanteo</a:t>
            </a:r>
          </a:p>
        </p:txBody>
      </p:sp>
      <p:sp>
        <p:nvSpPr>
          <p:cNvPr id="64" name="Rectángulo redondeado 62">
            <a:extLst>
              <a:ext uri="{FF2B5EF4-FFF2-40B4-BE49-F238E27FC236}">
                <a16:creationId xmlns:a16="http://schemas.microsoft.com/office/drawing/2014/main" id="{9BCF918E-8FB6-407E-AB45-82336E945B88}"/>
              </a:ext>
            </a:extLst>
          </p:cNvPr>
          <p:cNvSpPr/>
          <p:nvPr/>
        </p:nvSpPr>
        <p:spPr>
          <a:xfrm>
            <a:off x="6034070" y="2505644"/>
            <a:ext cx="2506765" cy="1446666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cap="all" dirty="0">
                <a:solidFill>
                  <a:schemeClr val="bg1"/>
                </a:solidFill>
              </a:rPr>
              <a:t>Acompañamiento Y VINCULACIÓN  de trámites </a:t>
            </a:r>
          </a:p>
          <a:p>
            <a:pPr algn="ctr"/>
            <a:r>
              <a:rPr lang="es-MX" sz="1100" dirty="0">
                <a:solidFill>
                  <a:schemeClr val="bg1"/>
                </a:solidFill>
              </a:rPr>
              <a:t>Asistencia Psicológicos, fiscalías, Comisión de búsqueda, Fiscalía General de la República, Comisión de Víctimas, DDHH, Legal y social (becas, despensa, servicio medico u otros</a:t>
            </a:r>
            <a:r>
              <a:rPr lang="es-MX" sz="1300" dirty="0">
                <a:solidFill>
                  <a:schemeClr val="bg1"/>
                </a:solidFill>
              </a:rPr>
              <a:t>). </a:t>
            </a:r>
            <a:endParaRPr lang="es-MX" sz="13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76" name="Rectángulo redondeado 102">
            <a:extLst>
              <a:ext uri="{FF2B5EF4-FFF2-40B4-BE49-F238E27FC236}">
                <a16:creationId xmlns:a16="http://schemas.microsoft.com/office/drawing/2014/main" id="{A22F60A8-BBBC-4402-99D7-E548495C3DC9}"/>
              </a:ext>
            </a:extLst>
          </p:cNvPr>
          <p:cNvSpPr/>
          <p:nvPr/>
        </p:nvSpPr>
        <p:spPr>
          <a:xfrm>
            <a:off x="10462122" y="3118757"/>
            <a:ext cx="1710823" cy="836444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bg1"/>
                </a:solidFill>
              </a:rPr>
              <a:t>Obtención del registro  como víctima del o de la desaparecido(a)</a:t>
            </a:r>
          </a:p>
        </p:txBody>
      </p:sp>
      <p:sp>
        <p:nvSpPr>
          <p:cNvPr id="92" name="Rectángulo redondeado 15">
            <a:extLst>
              <a:ext uri="{FF2B5EF4-FFF2-40B4-BE49-F238E27FC236}">
                <a16:creationId xmlns:a16="http://schemas.microsoft.com/office/drawing/2014/main" id="{0BC53AC8-703C-4A9C-9A72-C514ABB9D9F6}"/>
              </a:ext>
            </a:extLst>
          </p:cNvPr>
          <p:cNvSpPr/>
          <p:nvPr/>
        </p:nvSpPr>
        <p:spPr>
          <a:xfrm>
            <a:off x="577050" y="455322"/>
            <a:ext cx="9215476" cy="257887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tx1"/>
                </a:solidFill>
              </a:rPr>
              <a:t>Contratación de psicólogos y abogados especialistas en la desapariciones forzadas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83FC85A8-4665-4DA0-A591-A09575DBFEBD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9587146" y="2128275"/>
            <a:ext cx="966428" cy="16501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ctángulo redondeado 60">
            <a:extLst>
              <a:ext uri="{FF2B5EF4-FFF2-40B4-BE49-F238E27FC236}">
                <a16:creationId xmlns:a16="http://schemas.microsoft.com/office/drawing/2014/main" id="{F96726B9-0152-44AD-93DB-A1EE46D430FC}"/>
              </a:ext>
            </a:extLst>
          </p:cNvPr>
          <p:cNvSpPr/>
          <p:nvPr/>
        </p:nvSpPr>
        <p:spPr>
          <a:xfrm>
            <a:off x="8497775" y="1012901"/>
            <a:ext cx="1757254" cy="819311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cap="all" dirty="0">
                <a:solidFill>
                  <a:schemeClr val="bg1"/>
                </a:solidFill>
              </a:rPr>
              <a:t>Materiales para talleres</a:t>
            </a:r>
            <a:endParaRPr lang="es-MX" sz="1300" b="1" dirty="0">
              <a:solidFill>
                <a:schemeClr val="bg1"/>
              </a:solidFill>
            </a:endParaRPr>
          </a:p>
        </p:txBody>
      </p:sp>
      <p:cxnSp>
        <p:nvCxnSpPr>
          <p:cNvPr id="58" name="Conector recto de flecha 57">
            <a:extLst>
              <a:ext uri="{FF2B5EF4-FFF2-40B4-BE49-F238E27FC236}">
                <a16:creationId xmlns:a16="http://schemas.microsoft.com/office/drawing/2014/main" id="{2638CC79-C722-4545-B165-41AF95398B96}"/>
              </a:ext>
            </a:extLst>
          </p:cNvPr>
          <p:cNvCxnSpPr>
            <a:cxnSpLocks/>
          </p:cNvCxnSpPr>
          <p:nvPr/>
        </p:nvCxnSpPr>
        <p:spPr>
          <a:xfrm flipH="1">
            <a:off x="5022895" y="713122"/>
            <a:ext cx="29516" cy="21866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de flecha 59">
            <a:extLst>
              <a:ext uri="{FF2B5EF4-FFF2-40B4-BE49-F238E27FC236}">
                <a16:creationId xmlns:a16="http://schemas.microsoft.com/office/drawing/2014/main" id="{E8A97B38-1A71-4887-8A04-7C00367D58FF}"/>
              </a:ext>
            </a:extLst>
          </p:cNvPr>
          <p:cNvCxnSpPr>
            <a:cxnSpLocks/>
            <a:endCxn id="104" idx="0"/>
          </p:cNvCxnSpPr>
          <p:nvPr/>
        </p:nvCxnSpPr>
        <p:spPr>
          <a:xfrm>
            <a:off x="9376402" y="713209"/>
            <a:ext cx="0" cy="299692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>
            <a:extLst>
              <a:ext uri="{FF2B5EF4-FFF2-40B4-BE49-F238E27FC236}">
                <a16:creationId xmlns:a16="http://schemas.microsoft.com/office/drawing/2014/main" id="{A899ECE0-A690-47EA-B027-B2ADCD84DDAC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5013555" y="1839915"/>
            <a:ext cx="0" cy="17432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de flecha 67">
            <a:extLst>
              <a:ext uri="{FF2B5EF4-FFF2-40B4-BE49-F238E27FC236}">
                <a16:creationId xmlns:a16="http://schemas.microsoft.com/office/drawing/2014/main" id="{58E7BAE4-2DF7-4F77-BD1D-3882750F40B3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9376402" y="1832212"/>
            <a:ext cx="0" cy="22567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de flecha 109">
            <a:extLst>
              <a:ext uri="{FF2B5EF4-FFF2-40B4-BE49-F238E27FC236}">
                <a16:creationId xmlns:a16="http://schemas.microsoft.com/office/drawing/2014/main" id="{30EF1C9B-C62C-42DC-9593-0E403ECDCD16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2998144" y="5893512"/>
            <a:ext cx="0" cy="21848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de flecha 113">
            <a:extLst>
              <a:ext uri="{FF2B5EF4-FFF2-40B4-BE49-F238E27FC236}">
                <a16:creationId xmlns:a16="http://schemas.microsoft.com/office/drawing/2014/main" id="{E2A6F76E-EC2E-4B02-A29C-740BF8A75C2B}"/>
              </a:ext>
            </a:extLst>
          </p:cNvPr>
          <p:cNvCxnSpPr>
            <a:cxnSpLocks/>
          </p:cNvCxnSpPr>
          <p:nvPr/>
        </p:nvCxnSpPr>
        <p:spPr>
          <a:xfrm>
            <a:off x="6773730" y="5864933"/>
            <a:ext cx="0" cy="30475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cto de flecha 134">
            <a:extLst>
              <a:ext uri="{FF2B5EF4-FFF2-40B4-BE49-F238E27FC236}">
                <a16:creationId xmlns:a16="http://schemas.microsoft.com/office/drawing/2014/main" id="{A6E6DCEC-5585-4524-9E98-2F53559735BD}"/>
              </a:ext>
            </a:extLst>
          </p:cNvPr>
          <p:cNvCxnSpPr>
            <a:cxnSpLocks/>
            <a:stCxn id="64" idx="2"/>
            <a:endCxn id="178" idx="0"/>
          </p:cNvCxnSpPr>
          <p:nvPr/>
        </p:nvCxnSpPr>
        <p:spPr>
          <a:xfrm flipH="1">
            <a:off x="7242628" y="3952310"/>
            <a:ext cx="44825" cy="21213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de flecha 136">
            <a:extLst>
              <a:ext uri="{FF2B5EF4-FFF2-40B4-BE49-F238E27FC236}">
                <a16:creationId xmlns:a16="http://schemas.microsoft.com/office/drawing/2014/main" id="{F0B8414C-48BB-48B5-9F0F-5F3267EEDF53}"/>
              </a:ext>
            </a:extLst>
          </p:cNvPr>
          <p:cNvCxnSpPr>
            <a:cxnSpLocks/>
            <a:stCxn id="61" idx="2"/>
            <a:endCxn id="70" idx="0"/>
          </p:cNvCxnSpPr>
          <p:nvPr/>
        </p:nvCxnSpPr>
        <p:spPr>
          <a:xfrm>
            <a:off x="9367586" y="3921347"/>
            <a:ext cx="1898" cy="22456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de flecha 138">
            <a:extLst>
              <a:ext uri="{FF2B5EF4-FFF2-40B4-BE49-F238E27FC236}">
                <a16:creationId xmlns:a16="http://schemas.microsoft.com/office/drawing/2014/main" id="{D12D43EF-580E-4CB8-B857-3EDB91BB708B}"/>
              </a:ext>
            </a:extLst>
          </p:cNvPr>
          <p:cNvCxnSpPr>
            <a:cxnSpLocks/>
            <a:stCxn id="70" idx="2"/>
          </p:cNvCxnSpPr>
          <p:nvPr/>
        </p:nvCxnSpPr>
        <p:spPr>
          <a:xfrm flipH="1">
            <a:off x="9362622" y="5012883"/>
            <a:ext cx="6862" cy="35034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cto de flecha 142">
            <a:extLst>
              <a:ext uri="{FF2B5EF4-FFF2-40B4-BE49-F238E27FC236}">
                <a16:creationId xmlns:a16="http://schemas.microsoft.com/office/drawing/2014/main" id="{86B20107-A0C1-420A-8AC5-1098ADB05B06}"/>
              </a:ext>
            </a:extLst>
          </p:cNvPr>
          <p:cNvCxnSpPr>
            <a:cxnSpLocks/>
            <a:stCxn id="178" idx="2"/>
          </p:cNvCxnSpPr>
          <p:nvPr/>
        </p:nvCxnSpPr>
        <p:spPr>
          <a:xfrm>
            <a:off x="7242628" y="5012882"/>
            <a:ext cx="22412" cy="37511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de flecha 145">
            <a:extLst>
              <a:ext uri="{FF2B5EF4-FFF2-40B4-BE49-F238E27FC236}">
                <a16:creationId xmlns:a16="http://schemas.microsoft.com/office/drawing/2014/main" id="{53ABA07A-2887-456D-87AC-D203AD1A6BAE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481159" y="4912508"/>
            <a:ext cx="1" cy="47548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de flecha 149">
            <a:extLst>
              <a:ext uri="{FF2B5EF4-FFF2-40B4-BE49-F238E27FC236}">
                <a16:creationId xmlns:a16="http://schemas.microsoft.com/office/drawing/2014/main" id="{60ADB098-9380-4CCE-A1F6-BFE54E68F4D1}"/>
              </a:ext>
            </a:extLst>
          </p:cNvPr>
          <p:cNvCxnSpPr>
            <a:cxnSpLocks/>
          </p:cNvCxnSpPr>
          <p:nvPr/>
        </p:nvCxnSpPr>
        <p:spPr>
          <a:xfrm flipH="1">
            <a:off x="11116738" y="6078919"/>
            <a:ext cx="13283" cy="19593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de flecha 152">
            <a:extLst>
              <a:ext uri="{FF2B5EF4-FFF2-40B4-BE49-F238E27FC236}">
                <a16:creationId xmlns:a16="http://schemas.microsoft.com/office/drawing/2014/main" id="{FCC362F0-00BA-4946-BEA3-1E3F6954FADD}"/>
              </a:ext>
            </a:extLst>
          </p:cNvPr>
          <p:cNvCxnSpPr>
            <a:cxnSpLocks/>
          </p:cNvCxnSpPr>
          <p:nvPr/>
        </p:nvCxnSpPr>
        <p:spPr>
          <a:xfrm>
            <a:off x="11320954" y="5107545"/>
            <a:ext cx="13283" cy="15328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de flecha 161">
            <a:extLst>
              <a:ext uri="{FF2B5EF4-FFF2-40B4-BE49-F238E27FC236}">
                <a16:creationId xmlns:a16="http://schemas.microsoft.com/office/drawing/2014/main" id="{FE0026BF-B723-4499-B4B5-E1149DA31166}"/>
              </a:ext>
            </a:extLst>
          </p:cNvPr>
          <p:cNvCxnSpPr>
            <a:cxnSpLocks/>
            <a:stCxn id="99" idx="2"/>
            <a:endCxn id="76" idx="0"/>
          </p:cNvCxnSpPr>
          <p:nvPr/>
        </p:nvCxnSpPr>
        <p:spPr>
          <a:xfrm flipH="1">
            <a:off x="11317534" y="2916662"/>
            <a:ext cx="3420" cy="20209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Rectángulo redondeado 65">
            <a:extLst>
              <a:ext uri="{FF2B5EF4-FFF2-40B4-BE49-F238E27FC236}">
                <a16:creationId xmlns:a16="http://schemas.microsoft.com/office/drawing/2014/main" id="{4356C937-6FFE-49F6-A559-499D48141EEF}"/>
              </a:ext>
            </a:extLst>
          </p:cNvPr>
          <p:cNvSpPr/>
          <p:nvPr/>
        </p:nvSpPr>
        <p:spPr>
          <a:xfrm>
            <a:off x="32789" y="2537853"/>
            <a:ext cx="1403108" cy="1387767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Videos de historias de desaparecidos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Banners sobre la tipificación de la desaparición</a:t>
            </a:r>
          </a:p>
        </p:txBody>
      </p:sp>
      <p:sp>
        <p:nvSpPr>
          <p:cNvPr id="201" name="Rectángulo: esquinas redondeadas 200">
            <a:extLst>
              <a:ext uri="{FF2B5EF4-FFF2-40B4-BE49-F238E27FC236}">
                <a16:creationId xmlns:a16="http://schemas.microsoft.com/office/drawing/2014/main" id="{D572C78E-1ABA-4068-A61D-FA5B092901AC}"/>
              </a:ext>
            </a:extLst>
          </p:cNvPr>
          <p:cNvSpPr/>
          <p:nvPr/>
        </p:nvSpPr>
        <p:spPr>
          <a:xfrm>
            <a:off x="135140" y="4238160"/>
            <a:ext cx="1793841" cy="6664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Incremento del conocimiento del público en general </a:t>
            </a:r>
          </a:p>
        </p:txBody>
      </p:sp>
      <p:cxnSp>
        <p:nvCxnSpPr>
          <p:cNvPr id="205" name="Conector recto de flecha 204">
            <a:extLst>
              <a:ext uri="{FF2B5EF4-FFF2-40B4-BE49-F238E27FC236}">
                <a16:creationId xmlns:a16="http://schemas.microsoft.com/office/drawing/2014/main" id="{CC6AC16E-77B5-43FA-B318-0D242FA2A8E9}"/>
              </a:ext>
            </a:extLst>
          </p:cNvPr>
          <p:cNvCxnSpPr>
            <a:cxnSpLocks/>
            <a:stCxn id="74" idx="1"/>
            <a:endCxn id="144" idx="3"/>
          </p:cNvCxnSpPr>
          <p:nvPr/>
        </p:nvCxnSpPr>
        <p:spPr>
          <a:xfrm flipH="1" flipV="1">
            <a:off x="9746187" y="5643870"/>
            <a:ext cx="516832" cy="2116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58E7BAE4-2DF7-4F77-BD1D-3882750F40B3}"/>
              </a:ext>
            </a:extLst>
          </p:cNvPr>
          <p:cNvCxnSpPr>
            <a:cxnSpLocks/>
          </p:cNvCxnSpPr>
          <p:nvPr/>
        </p:nvCxnSpPr>
        <p:spPr>
          <a:xfrm flipH="1">
            <a:off x="830679" y="2295171"/>
            <a:ext cx="12390" cy="24181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>
            <a:extLst>
              <a:ext uri="{FF2B5EF4-FFF2-40B4-BE49-F238E27FC236}">
                <a16:creationId xmlns:a16="http://schemas.microsoft.com/office/drawing/2014/main" id="{58E7BAE4-2DF7-4F77-BD1D-3882750F40B3}"/>
              </a:ext>
            </a:extLst>
          </p:cNvPr>
          <p:cNvCxnSpPr>
            <a:cxnSpLocks/>
          </p:cNvCxnSpPr>
          <p:nvPr/>
        </p:nvCxnSpPr>
        <p:spPr>
          <a:xfrm>
            <a:off x="2317280" y="2295171"/>
            <a:ext cx="0" cy="234893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58E7BAE4-2DF7-4F77-BD1D-3882750F40B3}"/>
              </a:ext>
            </a:extLst>
          </p:cNvPr>
          <p:cNvCxnSpPr>
            <a:cxnSpLocks/>
          </p:cNvCxnSpPr>
          <p:nvPr/>
        </p:nvCxnSpPr>
        <p:spPr>
          <a:xfrm>
            <a:off x="4602039" y="2285673"/>
            <a:ext cx="1" cy="24181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de flecha 66">
            <a:extLst>
              <a:ext uri="{FF2B5EF4-FFF2-40B4-BE49-F238E27FC236}">
                <a16:creationId xmlns:a16="http://schemas.microsoft.com/office/drawing/2014/main" id="{58E7BAE4-2DF7-4F77-BD1D-3882750F40B3}"/>
              </a:ext>
            </a:extLst>
          </p:cNvPr>
          <p:cNvCxnSpPr>
            <a:cxnSpLocks/>
          </p:cNvCxnSpPr>
          <p:nvPr/>
        </p:nvCxnSpPr>
        <p:spPr>
          <a:xfrm>
            <a:off x="9362622" y="2276247"/>
            <a:ext cx="4964" cy="248964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de flecha 68">
            <a:extLst>
              <a:ext uri="{FF2B5EF4-FFF2-40B4-BE49-F238E27FC236}">
                <a16:creationId xmlns:a16="http://schemas.microsoft.com/office/drawing/2014/main" id="{58E7BAE4-2DF7-4F77-BD1D-3882750F40B3}"/>
              </a:ext>
            </a:extLst>
          </p:cNvPr>
          <p:cNvCxnSpPr>
            <a:cxnSpLocks/>
            <a:stCxn id="187" idx="2"/>
          </p:cNvCxnSpPr>
          <p:nvPr/>
        </p:nvCxnSpPr>
        <p:spPr>
          <a:xfrm>
            <a:off x="734343" y="3925620"/>
            <a:ext cx="0" cy="31254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de flecha 74">
            <a:extLst>
              <a:ext uri="{FF2B5EF4-FFF2-40B4-BE49-F238E27FC236}">
                <a16:creationId xmlns:a16="http://schemas.microsoft.com/office/drawing/2014/main" id="{FE0026BF-B723-4499-B4B5-E1149DA31166}"/>
              </a:ext>
            </a:extLst>
          </p:cNvPr>
          <p:cNvCxnSpPr>
            <a:cxnSpLocks/>
            <a:stCxn id="76" idx="2"/>
            <a:endCxn id="79" idx="0"/>
          </p:cNvCxnSpPr>
          <p:nvPr/>
        </p:nvCxnSpPr>
        <p:spPr>
          <a:xfrm flipH="1">
            <a:off x="11317263" y="3955201"/>
            <a:ext cx="271" cy="19372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ángulo redondeado 15">
            <a:extLst>
              <a:ext uri="{FF2B5EF4-FFF2-40B4-BE49-F238E27FC236}">
                <a16:creationId xmlns:a16="http://schemas.microsoft.com/office/drawing/2014/main" id="{BF621648-6E92-4AFC-B340-4614AA3F4659}"/>
              </a:ext>
            </a:extLst>
          </p:cNvPr>
          <p:cNvSpPr/>
          <p:nvPr/>
        </p:nvSpPr>
        <p:spPr>
          <a:xfrm>
            <a:off x="418504" y="5268069"/>
            <a:ext cx="1307998" cy="116303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Las familias tienen la fortaleza psicológica y económica para encarar el proceso de denuncia</a:t>
            </a:r>
          </a:p>
        </p:txBody>
      </p: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C94F34DE-BF01-4276-B3F5-7FD95D07596A}"/>
              </a:ext>
            </a:extLst>
          </p:cNvPr>
          <p:cNvCxnSpPr>
            <a:cxnSpLocks/>
          </p:cNvCxnSpPr>
          <p:nvPr/>
        </p:nvCxnSpPr>
        <p:spPr>
          <a:xfrm flipH="1">
            <a:off x="7307130" y="2255569"/>
            <a:ext cx="1" cy="269642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: angular 40">
            <a:extLst>
              <a:ext uri="{FF2B5EF4-FFF2-40B4-BE49-F238E27FC236}">
                <a16:creationId xmlns:a16="http://schemas.microsoft.com/office/drawing/2014/main" id="{D451C6B2-A7C8-4BA7-A838-7D492CAC82ED}"/>
              </a:ext>
            </a:extLst>
          </p:cNvPr>
          <p:cNvCxnSpPr>
            <a:cxnSpLocks/>
            <a:stCxn id="63" idx="2"/>
            <a:endCxn id="103" idx="2"/>
          </p:cNvCxnSpPr>
          <p:nvPr/>
        </p:nvCxnSpPr>
        <p:spPr>
          <a:xfrm rot="16200000" flipH="1">
            <a:off x="3452634" y="2820098"/>
            <a:ext cx="8588" cy="2273012"/>
          </a:xfrm>
          <a:prstGeom prst="bentConnector3">
            <a:avLst>
              <a:gd name="adj1" fmla="val 2761854"/>
            </a:avLst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5A8633DF-C6DE-4934-A08C-0FB854FB3AD1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3481160" y="4164446"/>
            <a:ext cx="0" cy="156925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de flecha 99">
            <a:extLst>
              <a:ext uri="{FF2B5EF4-FFF2-40B4-BE49-F238E27FC236}">
                <a16:creationId xmlns:a16="http://schemas.microsoft.com/office/drawing/2014/main" id="{41525C01-43B4-4162-A482-937550205189}"/>
              </a:ext>
            </a:extLst>
          </p:cNvPr>
          <p:cNvCxnSpPr>
            <a:cxnSpLocks/>
            <a:stCxn id="83" idx="3"/>
            <a:endCxn id="292" idx="1"/>
          </p:cNvCxnSpPr>
          <p:nvPr/>
        </p:nvCxnSpPr>
        <p:spPr>
          <a:xfrm flipV="1">
            <a:off x="4145395" y="6414643"/>
            <a:ext cx="622693" cy="2979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ector: angular 123">
            <a:extLst>
              <a:ext uri="{FF2B5EF4-FFF2-40B4-BE49-F238E27FC236}">
                <a16:creationId xmlns:a16="http://schemas.microsoft.com/office/drawing/2014/main" id="{5D38A0E2-F683-4476-AE82-204B6D86EF7C}"/>
              </a:ext>
            </a:extLst>
          </p:cNvPr>
          <p:cNvCxnSpPr>
            <a:cxnSpLocks/>
            <a:stCxn id="201" idx="3"/>
          </p:cNvCxnSpPr>
          <p:nvPr/>
        </p:nvCxnSpPr>
        <p:spPr>
          <a:xfrm>
            <a:off x="1928981" y="4571374"/>
            <a:ext cx="307269" cy="808035"/>
          </a:xfrm>
          <a:prstGeom prst="bentConnector2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de flecha 164">
            <a:extLst>
              <a:ext uri="{FF2B5EF4-FFF2-40B4-BE49-F238E27FC236}">
                <a16:creationId xmlns:a16="http://schemas.microsoft.com/office/drawing/2014/main" id="{E78B6681-0766-4663-882D-4B29A4B3302C}"/>
              </a:ext>
            </a:extLst>
          </p:cNvPr>
          <p:cNvCxnSpPr>
            <a:cxnSpLocks/>
            <a:stCxn id="291" idx="1"/>
            <a:endCxn id="292" idx="3"/>
          </p:cNvCxnSpPr>
          <p:nvPr/>
        </p:nvCxnSpPr>
        <p:spPr>
          <a:xfrm flipH="1" flipV="1">
            <a:off x="8779373" y="6414643"/>
            <a:ext cx="734279" cy="112499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773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 rot="16200000">
            <a:off x="-329680" y="5408308"/>
            <a:ext cx="110029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EVALUACIÓN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 rot="16200000">
            <a:off x="-417105" y="2202273"/>
            <a:ext cx="116694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MONITOREO</a:t>
            </a:r>
          </a:p>
        </p:txBody>
      </p:sp>
      <p:sp>
        <p:nvSpPr>
          <p:cNvPr id="72" name="50 CuadroTexto">
            <a:extLst>
              <a:ext uri="{FF2B5EF4-FFF2-40B4-BE49-F238E27FC236}">
                <a16:creationId xmlns:a16="http://schemas.microsoft.com/office/drawing/2014/main" id="{3B2A70AA-804D-40B8-A1F1-34FBA515816D}"/>
              </a:ext>
            </a:extLst>
          </p:cNvPr>
          <p:cNvSpPr txBox="1"/>
          <p:nvPr/>
        </p:nvSpPr>
        <p:spPr>
          <a:xfrm>
            <a:off x="-42435" y="-14862"/>
            <a:ext cx="740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C00000"/>
                </a:solidFill>
              </a:rPr>
              <a:t>Teoría de Cambio Ejemplo 4</a:t>
            </a:r>
            <a:endParaRPr lang="es-MX" sz="2400" dirty="0"/>
          </a:p>
        </p:txBody>
      </p:sp>
      <p:sp>
        <p:nvSpPr>
          <p:cNvPr id="155" name="Rectángulo redondeado 15">
            <a:extLst>
              <a:ext uri="{FF2B5EF4-FFF2-40B4-BE49-F238E27FC236}">
                <a16:creationId xmlns:a16="http://schemas.microsoft.com/office/drawing/2014/main" id="{A889CB8F-1367-4F04-AB22-2FAAC0F086DD}"/>
              </a:ext>
            </a:extLst>
          </p:cNvPr>
          <p:cNvSpPr/>
          <p:nvPr/>
        </p:nvSpPr>
        <p:spPr>
          <a:xfrm>
            <a:off x="318052" y="3357222"/>
            <a:ext cx="1210053" cy="27028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Las estrategias de acompañamiento no se ven limitadas por factores de contexto (crimen organización, geografía, propiedad privada, cansancio de las familias) para lograr la ubicación.  </a:t>
            </a:r>
          </a:p>
        </p:txBody>
      </p:sp>
      <p:sp>
        <p:nvSpPr>
          <p:cNvPr id="66" name="Rectángulo redondeado 65"/>
          <p:cNvSpPr/>
          <p:nvPr/>
        </p:nvSpPr>
        <p:spPr>
          <a:xfrm>
            <a:off x="5780729" y="688121"/>
            <a:ext cx="2588550" cy="1810833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Elaboración de materiales de comunicación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Videos de historias de desaparecidos contadas por sus familiares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Banners sobre la tipificación de la desaparición para redes sociales </a:t>
            </a:r>
          </a:p>
        </p:txBody>
      </p:sp>
      <p:sp>
        <p:nvSpPr>
          <p:cNvPr id="131" name="Rectángulo: esquinas redondeadas 130"/>
          <p:cNvSpPr/>
          <p:nvPr/>
        </p:nvSpPr>
        <p:spPr>
          <a:xfrm>
            <a:off x="6021420" y="3619642"/>
            <a:ext cx="5622373" cy="5547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Las autoridades del poder judicial y academia incrementan su conocimiento de los derecho (búsqueda, localización, verdad y justicia) de las víctimas indirectas de desaparición forzada. </a:t>
            </a:r>
          </a:p>
        </p:txBody>
      </p:sp>
      <p:sp>
        <p:nvSpPr>
          <p:cNvPr id="80" name="Rectángulo redondeado 21">
            <a:extLst>
              <a:ext uri="{FF2B5EF4-FFF2-40B4-BE49-F238E27FC236}">
                <a16:creationId xmlns:a16="http://schemas.microsoft.com/office/drawing/2014/main" id="{E97B365E-9F63-4838-8768-27957E509188}"/>
              </a:ext>
            </a:extLst>
          </p:cNvPr>
          <p:cNvSpPr/>
          <p:nvPr/>
        </p:nvSpPr>
        <p:spPr>
          <a:xfrm>
            <a:off x="8573609" y="1908380"/>
            <a:ext cx="3458279" cy="542622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Gestión de vínculos con Actores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84" name="Rectángulo redondeado 15">
            <a:extLst>
              <a:ext uri="{FF2B5EF4-FFF2-40B4-BE49-F238E27FC236}">
                <a16:creationId xmlns:a16="http://schemas.microsoft.com/office/drawing/2014/main" id="{30811503-B8DC-4FFA-98F4-D7AA7BAD7E08}"/>
              </a:ext>
            </a:extLst>
          </p:cNvPr>
          <p:cNvSpPr/>
          <p:nvPr/>
        </p:nvSpPr>
        <p:spPr>
          <a:xfrm>
            <a:off x="7038160" y="50408"/>
            <a:ext cx="982890" cy="364278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latin typeface="+mj-lt"/>
              </a:rPr>
              <a:t>Actividades e Insumos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6" name="Rectángulo redondeado 22">
            <a:extLst>
              <a:ext uri="{FF2B5EF4-FFF2-40B4-BE49-F238E27FC236}">
                <a16:creationId xmlns:a16="http://schemas.microsoft.com/office/drawing/2014/main" id="{AD28BC27-88AD-42C7-81EF-FCE34D12D3BA}"/>
              </a:ext>
            </a:extLst>
          </p:cNvPr>
          <p:cNvSpPr/>
          <p:nvPr/>
        </p:nvSpPr>
        <p:spPr>
          <a:xfrm>
            <a:off x="8066242" y="47254"/>
            <a:ext cx="972000" cy="36427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Productos y servicios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87" name="Rectángulo redondeado 15">
            <a:extLst>
              <a:ext uri="{FF2B5EF4-FFF2-40B4-BE49-F238E27FC236}">
                <a16:creationId xmlns:a16="http://schemas.microsoft.com/office/drawing/2014/main" id="{858F63DC-6BFE-43BD-ACB4-42187235BA2B}"/>
              </a:ext>
            </a:extLst>
          </p:cNvPr>
          <p:cNvSpPr/>
          <p:nvPr/>
        </p:nvSpPr>
        <p:spPr>
          <a:xfrm>
            <a:off x="11157794" y="65554"/>
            <a:ext cx="972000" cy="364278"/>
          </a:xfrm>
          <a:prstGeom prst="roundRect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Supuestos a evaluar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8" name="Rectángulo redondeado 56">
            <a:extLst>
              <a:ext uri="{FF2B5EF4-FFF2-40B4-BE49-F238E27FC236}">
                <a16:creationId xmlns:a16="http://schemas.microsoft.com/office/drawing/2014/main" id="{71A49944-6709-4774-AD5E-108CD55FB811}"/>
              </a:ext>
            </a:extLst>
          </p:cNvPr>
          <p:cNvSpPr/>
          <p:nvPr/>
        </p:nvSpPr>
        <p:spPr>
          <a:xfrm>
            <a:off x="9101146" y="65554"/>
            <a:ext cx="972000" cy="3642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</a:rPr>
              <a:t>Resultados corto plazo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ángulo redondeado 57">
            <a:extLst>
              <a:ext uri="{FF2B5EF4-FFF2-40B4-BE49-F238E27FC236}">
                <a16:creationId xmlns:a16="http://schemas.microsoft.com/office/drawing/2014/main" id="{1F8D5116-A280-461E-B314-79F44474F843}"/>
              </a:ext>
            </a:extLst>
          </p:cNvPr>
          <p:cNvSpPr/>
          <p:nvPr/>
        </p:nvSpPr>
        <p:spPr>
          <a:xfrm>
            <a:off x="10122890" y="53729"/>
            <a:ext cx="972000" cy="38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bg1"/>
                </a:solidFill>
              </a:rPr>
              <a:t>Resultados largo plazo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1" name="Rectángulo redondeado 15">
            <a:extLst>
              <a:ext uri="{FF2B5EF4-FFF2-40B4-BE49-F238E27FC236}">
                <a16:creationId xmlns:a16="http://schemas.microsoft.com/office/drawing/2014/main" id="{59F165F1-DFA1-45D7-8033-50D56388CB74}"/>
              </a:ext>
            </a:extLst>
          </p:cNvPr>
          <p:cNvSpPr/>
          <p:nvPr/>
        </p:nvSpPr>
        <p:spPr>
          <a:xfrm>
            <a:off x="672221" y="2786011"/>
            <a:ext cx="10971573" cy="459196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cap="all" dirty="0">
                <a:solidFill>
                  <a:schemeClr val="bg1"/>
                </a:solidFill>
              </a:rPr>
              <a:t>Campaña el Día de la Desaparición Forzada</a:t>
            </a:r>
          </a:p>
          <a:p>
            <a:pPr algn="ctr"/>
            <a:r>
              <a:rPr lang="es-MX" sz="1300" b="1" dirty="0">
                <a:solidFill>
                  <a:schemeClr val="bg1"/>
                </a:solidFill>
              </a:rPr>
              <a:t>Comunicación y Concientización al público en general y autoridades pertinentes+++++++++++++++++++++ñ{p0’’’’+¿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93" name="Rectángulo: esquinas redondeadas 92">
            <a:extLst>
              <a:ext uri="{FF2B5EF4-FFF2-40B4-BE49-F238E27FC236}">
                <a16:creationId xmlns:a16="http://schemas.microsoft.com/office/drawing/2014/main" id="{15A731C2-9DF4-4A31-866B-484D8124582E}"/>
              </a:ext>
            </a:extLst>
          </p:cNvPr>
          <p:cNvSpPr/>
          <p:nvPr/>
        </p:nvSpPr>
        <p:spPr>
          <a:xfrm>
            <a:off x="9280186" y="5310600"/>
            <a:ext cx="2593761" cy="778659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Aceleración de los procesos de denuncia de desaparecidos ante la Fiscalía</a:t>
            </a:r>
          </a:p>
        </p:txBody>
      </p:sp>
      <p:sp>
        <p:nvSpPr>
          <p:cNvPr id="189" name="Rectángulo: esquinas redondeadas 188">
            <a:extLst>
              <a:ext uri="{FF2B5EF4-FFF2-40B4-BE49-F238E27FC236}">
                <a16:creationId xmlns:a16="http://schemas.microsoft.com/office/drawing/2014/main" id="{EEA49CE9-C002-43FF-B6E1-E456F0A090F6}"/>
              </a:ext>
            </a:extLst>
          </p:cNvPr>
          <p:cNvSpPr/>
          <p:nvPr/>
        </p:nvSpPr>
        <p:spPr>
          <a:xfrm>
            <a:off x="1714507" y="3590433"/>
            <a:ext cx="3045831" cy="6131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Incremento del conocimiento sobre la problemática de la desaparición forzada en México del público en general </a:t>
            </a:r>
          </a:p>
        </p:txBody>
      </p:sp>
      <p:sp>
        <p:nvSpPr>
          <p:cNvPr id="272" name="Rectángulo: esquinas redondeadas 271">
            <a:extLst>
              <a:ext uri="{FF2B5EF4-FFF2-40B4-BE49-F238E27FC236}">
                <a16:creationId xmlns:a16="http://schemas.microsoft.com/office/drawing/2014/main" id="{F191F753-F02A-4EAF-981D-203FFBE49267}"/>
              </a:ext>
            </a:extLst>
          </p:cNvPr>
          <p:cNvSpPr/>
          <p:nvPr/>
        </p:nvSpPr>
        <p:spPr>
          <a:xfrm>
            <a:off x="6028125" y="5323617"/>
            <a:ext cx="3112239" cy="77866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Incremento y asesoramiento en DDHH y políticas públicas por parte de entes gubernamentales y academia</a:t>
            </a:r>
          </a:p>
        </p:txBody>
      </p:sp>
      <p:sp>
        <p:nvSpPr>
          <p:cNvPr id="291" name="Rectángulo: esquinas redondeadas 290">
            <a:extLst>
              <a:ext uri="{FF2B5EF4-FFF2-40B4-BE49-F238E27FC236}">
                <a16:creationId xmlns:a16="http://schemas.microsoft.com/office/drawing/2014/main" id="{4086AE65-66AD-496D-9AAC-292643FAFA34}"/>
              </a:ext>
            </a:extLst>
          </p:cNvPr>
          <p:cNvSpPr/>
          <p:nvPr/>
        </p:nvSpPr>
        <p:spPr>
          <a:xfrm>
            <a:off x="7095503" y="6446846"/>
            <a:ext cx="4011286" cy="38088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Sistema de justicia más transparente y responsivo </a:t>
            </a:r>
          </a:p>
        </p:txBody>
      </p:sp>
      <p:sp>
        <p:nvSpPr>
          <p:cNvPr id="38" name="Rectángulo: esquinas redondeadas 37"/>
          <p:cNvSpPr/>
          <p:nvPr/>
        </p:nvSpPr>
        <p:spPr>
          <a:xfrm>
            <a:off x="6021419" y="4431643"/>
            <a:ext cx="5596653" cy="4854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Acuerdo con la Fiscalía y comisión de victimas para que sus unidades distribuyan la Guía a las personas que se acercan para iniciar la denuncia</a:t>
            </a:r>
            <a:r>
              <a:rPr lang="es-MX" sz="1300" dirty="0"/>
              <a:t>.</a:t>
            </a:r>
          </a:p>
        </p:txBody>
      </p:sp>
      <p:cxnSp>
        <p:nvCxnSpPr>
          <p:cNvPr id="44" name="Conector recto de flecha 43"/>
          <p:cNvCxnSpPr>
            <a:cxnSpLocks/>
            <a:stCxn id="131" idx="2"/>
            <a:endCxn id="38" idx="0"/>
          </p:cNvCxnSpPr>
          <p:nvPr/>
        </p:nvCxnSpPr>
        <p:spPr>
          <a:xfrm flipH="1">
            <a:off x="8819746" y="4174353"/>
            <a:ext cx="12861" cy="25729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ángulo redondeado 65">
            <a:extLst>
              <a:ext uri="{FF2B5EF4-FFF2-40B4-BE49-F238E27FC236}">
                <a16:creationId xmlns:a16="http://schemas.microsoft.com/office/drawing/2014/main" id="{A5BB621A-F03D-4490-931A-F59564A540E3}"/>
              </a:ext>
            </a:extLst>
          </p:cNvPr>
          <p:cNvSpPr/>
          <p:nvPr/>
        </p:nvSpPr>
        <p:spPr>
          <a:xfrm>
            <a:off x="672221" y="662586"/>
            <a:ext cx="4950365" cy="1810834"/>
          </a:xfrm>
          <a:prstGeom prst="round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00" b="1" dirty="0">
                <a:solidFill>
                  <a:schemeClr val="bg1"/>
                </a:solidFill>
              </a:rPr>
              <a:t>Elaboración “Guía Ciudadana de búsqueda de personas desaparecidas en Tamaulipas”,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DDHH de las familias en las instancias de denuncia, investigación, y búsqueda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Protocolos de búsqueda como Ciudadano sin apoyo institucional: en vida, registros, fosas clandestinas, fosas comunes y de agua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>
                <a:solidFill>
                  <a:schemeClr val="bg1"/>
                </a:solidFill>
              </a:rPr>
              <a:t> Técnicas de comunicación como ciudadano: uso redes sociales y volanteo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7D7B1E8-4934-4DA8-9348-C5ADF89E27C6}"/>
              </a:ext>
            </a:extLst>
          </p:cNvPr>
          <p:cNvCxnSpPr>
            <a:cxnSpLocks/>
            <a:stCxn id="80" idx="2"/>
          </p:cNvCxnSpPr>
          <p:nvPr/>
        </p:nvCxnSpPr>
        <p:spPr>
          <a:xfrm flipH="1">
            <a:off x="10302748" y="2451002"/>
            <a:ext cx="1" cy="344671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B396C425-6D1B-4216-A623-E67422F47490}"/>
              </a:ext>
            </a:extLst>
          </p:cNvPr>
          <p:cNvCxnSpPr>
            <a:cxnSpLocks/>
            <a:stCxn id="66" idx="2"/>
          </p:cNvCxnSpPr>
          <p:nvPr/>
        </p:nvCxnSpPr>
        <p:spPr>
          <a:xfrm flipH="1">
            <a:off x="7064664" y="2498954"/>
            <a:ext cx="10340" cy="287035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06A4EA54-6777-4F8D-9B34-AF77D27B571F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3147402" y="2473420"/>
            <a:ext cx="2" cy="28749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ángulo redondeado 21">
            <a:extLst>
              <a:ext uri="{FF2B5EF4-FFF2-40B4-BE49-F238E27FC236}">
                <a16:creationId xmlns:a16="http://schemas.microsoft.com/office/drawing/2014/main" id="{C09BA423-122C-49AF-A221-46F01F0E1D7C}"/>
              </a:ext>
            </a:extLst>
          </p:cNvPr>
          <p:cNvSpPr/>
          <p:nvPr/>
        </p:nvSpPr>
        <p:spPr>
          <a:xfrm>
            <a:off x="8552928" y="870269"/>
            <a:ext cx="3478960" cy="70177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300" dirty="0">
                <a:solidFill>
                  <a:schemeClr val="tx1"/>
                </a:solidFill>
              </a:rPr>
              <a:t>Mapeo de actores involucrados en la temática gobierno, fiscalía y academia, y otros grupos de familiares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97D7B1E8-4934-4DA8-9348-C5ADF89E27C6}"/>
              </a:ext>
            </a:extLst>
          </p:cNvPr>
          <p:cNvCxnSpPr>
            <a:cxnSpLocks/>
          </p:cNvCxnSpPr>
          <p:nvPr/>
        </p:nvCxnSpPr>
        <p:spPr>
          <a:xfrm>
            <a:off x="10319713" y="1582987"/>
            <a:ext cx="3728" cy="326898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: angular 4">
            <a:extLst>
              <a:ext uri="{FF2B5EF4-FFF2-40B4-BE49-F238E27FC236}">
                <a16:creationId xmlns:a16="http://schemas.microsoft.com/office/drawing/2014/main" id="{9E0D5727-B910-41D5-A13D-E46561DE5041}"/>
              </a:ext>
            </a:extLst>
          </p:cNvPr>
          <p:cNvCxnSpPr>
            <a:cxnSpLocks/>
            <a:stCxn id="189" idx="0"/>
            <a:endCxn id="131" idx="0"/>
          </p:cNvCxnSpPr>
          <p:nvPr/>
        </p:nvCxnSpPr>
        <p:spPr>
          <a:xfrm rot="16200000" flipH="1">
            <a:off x="6020410" y="807445"/>
            <a:ext cx="29209" cy="5595184"/>
          </a:xfrm>
          <a:prstGeom prst="bentConnector3">
            <a:avLst>
              <a:gd name="adj1" fmla="val -782635"/>
            </a:avLst>
          </a:prstGeom>
          <a:ln w="60325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60EE185-EDF4-465B-951C-06970A0D9919}"/>
              </a:ext>
            </a:extLst>
          </p:cNvPr>
          <p:cNvCxnSpPr>
            <a:cxnSpLocks/>
            <a:stCxn id="91" idx="2"/>
          </p:cNvCxnSpPr>
          <p:nvPr/>
        </p:nvCxnSpPr>
        <p:spPr>
          <a:xfrm>
            <a:off x="6158008" y="3245207"/>
            <a:ext cx="0" cy="154150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ector: angular 59">
            <a:extLst>
              <a:ext uri="{FF2B5EF4-FFF2-40B4-BE49-F238E27FC236}">
                <a16:creationId xmlns:a16="http://schemas.microsoft.com/office/drawing/2014/main" id="{81EAEC86-0ABF-4228-B302-87E1A48D6463}"/>
              </a:ext>
            </a:extLst>
          </p:cNvPr>
          <p:cNvCxnSpPr>
            <a:cxnSpLocks/>
            <a:stCxn id="272" idx="0"/>
            <a:endCxn id="93" idx="0"/>
          </p:cNvCxnSpPr>
          <p:nvPr/>
        </p:nvCxnSpPr>
        <p:spPr>
          <a:xfrm rot="5400000" flipH="1" flipV="1">
            <a:off x="9074148" y="3820698"/>
            <a:ext cx="13017" cy="2992822"/>
          </a:xfrm>
          <a:prstGeom prst="bentConnector3">
            <a:avLst>
              <a:gd name="adj1" fmla="val 1856165"/>
            </a:avLst>
          </a:prstGeom>
          <a:ln w="60325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8D44366F-97D7-4BF5-B9E4-6B07CE4228DE}"/>
              </a:ext>
            </a:extLst>
          </p:cNvPr>
          <p:cNvCxnSpPr>
            <a:cxnSpLocks/>
          </p:cNvCxnSpPr>
          <p:nvPr/>
        </p:nvCxnSpPr>
        <p:spPr>
          <a:xfrm flipH="1">
            <a:off x="7671565" y="6167336"/>
            <a:ext cx="13286" cy="32186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4C4CF0A6-399B-4A6E-8970-B8B56ACAE932}"/>
              </a:ext>
            </a:extLst>
          </p:cNvPr>
          <p:cNvCxnSpPr>
            <a:cxnSpLocks/>
            <a:stCxn id="93" idx="2"/>
          </p:cNvCxnSpPr>
          <p:nvPr/>
        </p:nvCxnSpPr>
        <p:spPr>
          <a:xfrm>
            <a:off x="10577067" y="6089259"/>
            <a:ext cx="0" cy="357587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ángulo redondeado 143">
            <a:extLst>
              <a:ext uri="{FF2B5EF4-FFF2-40B4-BE49-F238E27FC236}">
                <a16:creationId xmlns:a16="http://schemas.microsoft.com/office/drawing/2014/main" id="{004DC86E-E884-4D40-ADBB-C99F6EEC46FF}"/>
              </a:ext>
            </a:extLst>
          </p:cNvPr>
          <p:cNvSpPr/>
          <p:nvPr/>
        </p:nvSpPr>
        <p:spPr>
          <a:xfrm>
            <a:off x="1714507" y="4613806"/>
            <a:ext cx="3045831" cy="875966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Participación más activa en el proceso de búsqueda de la víctima por parte del público, y gobierno</a:t>
            </a:r>
          </a:p>
        </p:txBody>
      </p:sp>
      <p:sp>
        <p:nvSpPr>
          <p:cNvPr id="70" name="Rectángulo: esquinas redondeadas 69">
            <a:extLst>
              <a:ext uri="{FF2B5EF4-FFF2-40B4-BE49-F238E27FC236}">
                <a16:creationId xmlns:a16="http://schemas.microsoft.com/office/drawing/2014/main" id="{B21CE777-3BCE-4933-8FC9-2C065CBACC8B}"/>
              </a:ext>
            </a:extLst>
          </p:cNvPr>
          <p:cNvSpPr/>
          <p:nvPr/>
        </p:nvSpPr>
        <p:spPr>
          <a:xfrm>
            <a:off x="3426119" y="6195414"/>
            <a:ext cx="3268289" cy="605283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Incrementa el respeto a los derechos humanos de familiares y víctimas de desaparición forzada</a:t>
            </a:r>
          </a:p>
        </p:txBody>
      </p:sp>
      <p:sp>
        <p:nvSpPr>
          <p:cNvPr id="90" name="Rectángulo redondeado 82">
            <a:extLst>
              <a:ext uri="{FF2B5EF4-FFF2-40B4-BE49-F238E27FC236}">
                <a16:creationId xmlns:a16="http://schemas.microsoft.com/office/drawing/2014/main" id="{D791005D-D682-4BA6-9195-FEA6D66A3A3E}"/>
              </a:ext>
            </a:extLst>
          </p:cNvPr>
          <p:cNvSpPr/>
          <p:nvPr/>
        </p:nvSpPr>
        <p:spPr>
          <a:xfrm>
            <a:off x="318052" y="6204037"/>
            <a:ext cx="2294503" cy="60528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bg1"/>
                </a:solidFill>
              </a:rPr>
              <a:t>Aumenta el número de personas desaparecidas ubicadas</a:t>
            </a:r>
            <a:endParaRPr lang="en-US" sz="1400" b="1" dirty="0">
              <a:solidFill>
                <a:schemeClr val="bg1"/>
              </a:solidFill>
            </a:endParaRPr>
          </a:p>
        </p:txBody>
      </p:sp>
      <p:cxnSp>
        <p:nvCxnSpPr>
          <p:cNvPr id="76" name="Conector: angular 75">
            <a:extLst>
              <a:ext uri="{FF2B5EF4-FFF2-40B4-BE49-F238E27FC236}">
                <a16:creationId xmlns:a16="http://schemas.microsoft.com/office/drawing/2014/main" id="{B0FE0FAD-F9F2-47A2-A907-C77F0AC2078F}"/>
              </a:ext>
            </a:extLst>
          </p:cNvPr>
          <p:cNvCxnSpPr>
            <a:cxnSpLocks/>
            <a:stCxn id="90" idx="0"/>
            <a:endCxn id="70" idx="0"/>
          </p:cNvCxnSpPr>
          <p:nvPr/>
        </p:nvCxnSpPr>
        <p:spPr>
          <a:xfrm rot="5400000" flipH="1" flipV="1">
            <a:off x="3258473" y="4402246"/>
            <a:ext cx="8623" cy="3594960"/>
          </a:xfrm>
          <a:prstGeom prst="bentConnector3">
            <a:avLst>
              <a:gd name="adj1" fmla="val 2751050"/>
            </a:avLst>
          </a:prstGeom>
          <a:ln w="60325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7E76E8D5-B039-445C-BE26-E4899CD15472}"/>
              </a:ext>
            </a:extLst>
          </p:cNvPr>
          <p:cNvCxnSpPr>
            <a:cxnSpLocks/>
            <a:stCxn id="189" idx="2"/>
            <a:endCxn id="67" idx="0"/>
          </p:cNvCxnSpPr>
          <p:nvPr/>
        </p:nvCxnSpPr>
        <p:spPr>
          <a:xfrm>
            <a:off x="3237423" y="4203560"/>
            <a:ext cx="0" cy="410246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511AAFC4-85F8-48D2-B761-6A4719F38FDE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3237423" y="5489772"/>
            <a:ext cx="0" cy="474387"/>
          </a:xfrm>
          <a:prstGeom prst="line">
            <a:avLst/>
          </a:prstGeom>
          <a:ln w="60325">
            <a:solidFill>
              <a:schemeClr val="bg1">
                <a:lumMod val="50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de flecha 97">
            <a:extLst>
              <a:ext uri="{FF2B5EF4-FFF2-40B4-BE49-F238E27FC236}">
                <a16:creationId xmlns:a16="http://schemas.microsoft.com/office/drawing/2014/main" id="{1F51D48C-5844-447F-81A6-7968A15E9E02}"/>
              </a:ext>
            </a:extLst>
          </p:cNvPr>
          <p:cNvCxnSpPr>
            <a:stCxn id="90" idx="3"/>
            <a:endCxn id="70" idx="1"/>
          </p:cNvCxnSpPr>
          <p:nvPr/>
        </p:nvCxnSpPr>
        <p:spPr>
          <a:xfrm flipV="1">
            <a:off x="2612555" y="6498056"/>
            <a:ext cx="813564" cy="8623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de flecha 99">
            <a:extLst>
              <a:ext uri="{FF2B5EF4-FFF2-40B4-BE49-F238E27FC236}">
                <a16:creationId xmlns:a16="http://schemas.microsoft.com/office/drawing/2014/main" id="{A81F833B-9A39-4042-9A3D-65FF01671D7D}"/>
              </a:ext>
            </a:extLst>
          </p:cNvPr>
          <p:cNvCxnSpPr>
            <a:stCxn id="291" idx="1"/>
            <a:endCxn id="70" idx="3"/>
          </p:cNvCxnSpPr>
          <p:nvPr/>
        </p:nvCxnSpPr>
        <p:spPr>
          <a:xfrm flipH="1" flipV="1">
            <a:off x="6694408" y="6498056"/>
            <a:ext cx="401095" cy="139230"/>
          </a:xfrm>
          <a:prstGeom prst="straightConnector1">
            <a:avLst/>
          </a:prstGeom>
          <a:ln w="603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327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7">
            <a:extLst>
              <a:ext uri="{FF2B5EF4-FFF2-40B4-BE49-F238E27FC236}">
                <a16:creationId xmlns:a16="http://schemas.microsoft.com/office/drawing/2014/main" id="{A0D32510-DD78-4A0B-8349-AE1308883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90" y="281554"/>
            <a:ext cx="10447460" cy="77100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2. MATRIZ DE INDICADORES: REPASO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575" y="1164585"/>
            <a:ext cx="11791425" cy="2296598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La confección de la Matriz de Indicadores reporta los siguientes beneficios:</a:t>
            </a:r>
          </a:p>
          <a:p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Permite fortalecer el diseño y la operación de los programas</a:t>
            </a:r>
          </a:p>
          <a:p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Resume los principales resultados esperados</a:t>
            </a:r>
          </a:p>
          <a:p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Facilita el monitoreo y la evaluación de resultados e impactos</a:t>
            </a:r>
          </a:p>
          <a:p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Proporciona una estructura para expresar, en un solo cuadro, la información más importante sobre un programa</a:t>
            </a:r>
          </a:p>
          <a:p>
            <a:pPr marL="0" indent="0">
              <a:buNone/>
            </a:pPr>
            <a:endParaRPr lang="es-MX" sz="22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6C46E20-ECDE-4B22-A16C-14E29425D5C0}"/>
              </a:ext>
            </a:extLst>
          </p:cNvPr>
          <p:cNvGraphicFramePr>
            <a:graphicFrameLocks/>
          </p:cNvGraphicFramePr>
          <p:nvPr/>
        </p:nvGraphicFramePr>
        <p:xfrm>
          <a:off x="9112157" y="3585065"/>
          <a:ext cx="2909798" cy="3003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D66752-9677-432B-8EC9-9DF085BC7787}"/>
              </a:ext>
            </a:extLst>
          </p:cNvPr>
          <p:cNvSpPr txBox="1">
            <a:spLocks/>
          </p:cNvSpPr>
          <p:nvPr/>
        </p:nvSpPr>
        <p:spPr>
          <a:xfrm>
            <a:off x="357419" y="3573207"/>
            <a:ext cx="8613326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Calidad de los indicadores: Indicadores SMART</a:t>
            </a:r>
          </a:p>
          <a:p>
            <a:pPr lvl="1"/>
            <a:r>
              <a:rPr lang="es-MX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Specific</a:t>
            </a: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(específico): concretos y orientados a un área definida de mejora</a:t>
            </a:r>
          </a:p>
          <a:p>
            <a:pPr lvl="1"/>
            <a:r>
              <a:rPr lang="es-MX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Measurable</a:t>
            </a: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(medible): que es posible cuantificarlos de alguna manera</a:t>
            </a:r>
          </a:p>
          <a:p>
            <a:pPr lvl="1"/>
            <a:r>
              <a:rPr lang="es-MX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Attainable</a:t>
            </a: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(alcanzable): que los podemos lograr en el periodo definido</a:t>
            </a:r>
          </a:p>
          <a:p>
            <a:pPr lvl="1"/>
            <a:r>
              <a:rPr lang="es-MX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Realistic</a:t>
            </a: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(realista): proporcionales a los recursos disponibles</a:t>
            </a:r>
          </a:p>
          <a:p>
            <a:pPr lvl="1"/>
            <a:r>
              <a:rPr lang="es-MX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Timely</a:t>
            </a: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(tiempo): enmarcado en un periodo de tiempo determinado</a:t>
            </a:r>
          </a:p>
          <a:p>
            <a:endParaRPr lang="es-MX" sz="22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44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7">
            <a:extLst>
              <a:ext uri="{FF2B5EF4-FFF2-40B4-BE49-F238E27FC236}">
                <a16:creationId xmlns:a16="http://schemas.microsoft.com/office/drawing/2014/main" id="{A0D32510-DD78-4A0B-8349-AE1308883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90" y="281554"/>
            <a:ext cx="10447460" cy="771008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990033"/>
                </a:solidFill>
                <a:latin typeface="Gill Sans MT" panose="020B0604020202020204" charset="0"/>
              </a:rPr>
              <a:t>2.1 ACTIVIDAD DE MDI: PREGUNTAS DE SEGUIMIENTO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575" y="1164585"/>
            <a:ext cx="11791425" cy="229659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PREGUNTAS DE SEGUIMIENTO DE LA ACTIVIDAD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¿Cuáles son las diferencias entre los indicadores de productos y servicios y los indicadores de resultado?¿Puedo usar indicadores de productos/servicios en los niveles de Objetivos / Resultado?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¿Puede ser que tenga más de un indicador por nivel de mi teoría de cambio o de la Matriz de Marco Lógico (MML)? ¿Por qué?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¿Puedo utilizar el mismo indicador para medir distinto nivel de la teoría de cambio o de la MML? ¿Por qué?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¿Puedo utilizar el mismo indicador para distintas poblaciones objetivo? ¿Por qué?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¿Qué significa que me haya quedado con niveles de la </a:t>
            </a:r>
            <a:r>
              <a:rPr lang="es-MX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ToC</a:t>
            </a:r>
            <a:r>
              <a:rPr lang="es-MX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rPr>
              <a:t> (tarjetas) sin colocar en la matriz de indicadores? ¿Qué debo hacer cuando eso me pasa?</a:t>
            </a:r>
          </a:p>
          <a:p>
            <a:pPr marL="457200" indent="-457200">
              <a:buFont typeface="+mj-lt"/>
              <a:buAutoNum type="arabicPeriod"/>
            </a:pPr>
            <a:endParaRPr lang="es-MX" sz="22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  <a:p>
            <a:pPr marL="0" indent="0">
              <a:buNone/>
            </a:pPr>
            <a:endParaRPr lang="es-MX" sz="22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84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40EF2E-164A-4D20-A7AB-9C0DDC57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499" y="2571550"/>
            <a:ext cx="4036334" cy="2202581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MX" sz="3800" b="1" dirty="0"/>
              <a:t>3 Desarrollo de instrumentos de evaluación</a:t>
            </a:r>
            <a:br>
              <a:rPr lang="es-MX" sz="3800" b="1" dirty="0"/>
            </a:br>
            <a:r>
              <a:rPr lang="es-MX" sz="3800" b="1" dirty="0"/>
              <a:t> </a:t>
            </a:r>
            <a:br>
              <a:rPr lang="es-MX" sz="3800" b="1" dirty="0"/>
            </a:br>
            <a:br>
              <a:rPr lang="es-MX" sz="3800" dirty="0"/>
            </a:br>
            <a:endParaRPr lang="aa-ET" sz="3800" dirty="0"/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 descr="responder_encuestas02.jpg (300×225)">
            <a:extLst>
              <a:ext uri="{FF2B5EF4-FFF2-40B4-BE49-F238E27FC236}">
                <a16:creationId xmlns:a16="http://schemas.microsoft.com/office/drawing/2014/main" id="{F0885F32-E2F6-476C-994F-F355488D6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58" y="1590069"/>
            <a:ext cx="5317027" cy="398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549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0" y="1825625"/>
            <a:ext cx="12059920" cy="435133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  <a:p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  <a:p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55068" y="1981200"/>
            <a:ext cx="11369040" cy="3234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00000"/>
              </a:lnSpc>
            </a:pPr>
            <a:r>
              <a:rPr lang="es-ES" sz="2200" b="0" dirty="0"/>
              <a:t>Son las herramientas (o  machotes) que utilizamos para la recolección sistemática de información relacionada con la entrega de insumos y servicios de un programa. Ejemplos: listas de inscripción, listas de asistencia, registros de distribución de insumos.</a:t>
            </a:r>
          </a:p>
          <a:p>
            <a:pPr>
              <a:lnSpc>
                <a:spcPct val="100000"/>
              </a:lnSpc>
            </a:pPr>
            <a:r>
              <a:rPr lang="es-ES" sz="2200" b="0" dirty="0"/>
              <a:t>Deben ser: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fáciles de entender,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concisos,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sencillos de utilizar,, y </a:t>
            </a:r>
          </a:p>
          <a:p>
            <a:pPr lvl="1">
              <a:lnSpc>
                <a:spcPct val="100000"/>
              </a:lnSpc>
            </a:pPr>
            <a:r>
              <a:rPr lang="es-ES" sz="2200" b="0" dirty="0"/>
              <a:t>poder analizarlos en tiempo real.</a:t>
            </a:r>
          </a:p>
          <a:p>
            <a:pPr>
              <a:lnSpc>
                <a:spcPct val="100000"/>
              </a:lnSpc>
            </a:pPr>
            <a:r>
              <a:rPr lang="es-ES" sz="2200" b="0" dirty="0"/>
              <a:t>Utilidad: aporta información pertinente para la mejora de implementación de programas  </a:t>
            </a:r>
          </a:p>
          <a:p>
            <a:pPr>
              <a:lnSpc>
                <a:spcPct val="100000"/>
              </a:lnSpc>
            </a:pPr>
            <a:r>
              <a:rPr lang="es-ES" sz="2200" b="0" dirty="0"/>
              <a:t>Desventajas: Puede resultar en una carga extra de trabajo para el equipo de trabajo</a:t>
            </a: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C37CCFA5-CFCC-4BEF-A684-B61D3D5755F3}"/>
              </a:ext>
            </a:extLst>
          </p:cNvPr>
          <p:cNvSpPr txBox="1">
            <a:spLocks/>
          </p:cNvSpPr>
          <p:nvPr/>
        </p:nvSpPr>
        <p:spPr>
          <a:xfrm>
            <a:off x="567892" y="0"/>
            <a:ext cx="11056216" cy="1318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900" b="1">
                <a:solidFill>
                  <a:srgbClr val="990033"/>
                </a:solidFill>
                <a:latin typeface="Gill Sans MT" panose="020B060402020202020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3.1 Características de los instrumentos de monitoreo y evaluación</a:t>
            </a:r>
          </a:p>
        </p:txBody>
      </p:sp>
    </p:spTree>
    <p:extLst>
      <p:ext uri="{BB962C8B-B14F-4D97-AF65-F5344CB8AC3E}">
        <p14:creationId xmlns:p14="http://schemas.microsoft.com/office/powerpoint/2010/main" val="2934974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789272" y="1362638"/>
            <a:ext cx="10712917" cy="505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57200">
              <a:spcBef>
                <a:spcPts val="700"/>
              </a:spcBef>
              <a:buSzPct val="100000"/>
              <a:buFont typeface="Arial"/>
              <a:buNone/>
              <a:defRPr sz="2800" b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457200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4572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457200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 defTabSz="457200">
              <a:spcBef>
                <a:spcPts val="70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  <a:lvl6pPr marL="2692400" indent="-406400" defTabSz="4572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6pPr>
            <a:lvl7pPr marL="3149600" indent="-406400" defTabSz="4572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7pPr>
            <a:lvl8pPr marL="3606800" indent="-406400" defTabSz="4572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8pPr>
            <a:lvl9pPr marL="4064000" indent="-406400" defTabSz="4572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es-ES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  <a:ea typeface="+mn-ea"/>
                <a:cs typeface="+mn-cs"/>
              </a:rPr>
              <a:t>Herramientas para la recolección sistemática de información relacionada con la implementación de un programa</a:t>
            </a:r>
            <a:endParaRPr lang="en-US" sz="1800" b="0" dirty="0">
              <a:solidFill>
                <a:schemeClr val="tx1">
                  <a:lumMod val="50000"/>
                  <a:lumOff val="50000"/>
                </a:schemeClr>
              </a:solidFill>
              <a:latin typeface="Gill Sans MT" panose="020B0604020202020204" charset="0"/>
              <a:ea typeface="+mn-ea"/>
              <a:cs typeface="+mn-cs"/>
            </a:endParaRPr>
          </a:p>
        </p:txBody>
      </p:sp>
      <p:grpSp>
        <p:nvGrpSpPr>
          <p:cNvPr id="9" name="Grupo 38"/>
          <p:cNvGrpSpPr/>
          <p:nvPr/>
        </p:nvGrpSpPr>
        <p:grpSpPr>
          <a:xfrm>
            <a:off x="336884" y="1722922"/>
            <a:ext cx="11347987" cy="5370897"/>
            <a:chOff x="138957" y="2549332"/>
            <a:chExt cx="8809615" cy="4097660"/>
          </a:xfrm>
        </p:grpSpPr>
        <p:sp>
          <p:nvSpPr>
            <p:cNvPr id="10" name="Content Placeholder 2"/>
            <p:cNvSpPr txBox="1">
              <a:spLocks/>
            </p:cNvSpPr>
            <p:nvPr/>
          </p:nvSpPr>
          <p:spPr>
            <a:xfrm rot="16200000">
              <a:off x="-389835" y="3268474"/>
              <a:ext cx="1567365" cy="47720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454025" indent="-454025" algn="l" defTabSz="914400" rtl="0" eaLnBrk="1" latinLnBrk="0" hangingPunct="1">
                <a:spcBef>
                  <a:spcPts val="2000"/>
                </a:spcBef>
                <a:buClr>
                  <a:schemeClr val="bg1">
                    <a:lumMod val="65000"/>
                  </a:schemeClr>
                </a:buClr>
                <a:buSzPct val="90000"/>
                <a:buFont typeface="Wingdings" pitchFamily="2" charset="2"/>
                <a:buChar char=""/>
                <a:defRPr sz="24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914400" indent="-457200" algn="l" defTabSz="914400" rtl="0" eaLnBrk="1" latinLnBrk="0" hangingPunct="1">
                <a:spcBef>
                  <a:spcPts val="600"/>
                </a:spcBef>
                <a:buClr>
                  <a:schemeClr val="tx1">
                    <a:lumMod val="75000"/>
                    <a:lumOff val="25000"/>
                  </a:schemeClr>
                </a:buClr>
                <a:buSzPct val="90000"/>
                <a:buFont typeface="Wingdings" pitchFamily="2" charset="2"/>
                <a:buChar char=""/>
                <a:defRPr sz="22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260475" indent="-346075" algn="l" defTabSz="914400" rtl="0" eaLnBrk="1" latinLnBrk="0" hangingPunct="1">
                <a:spcBef>
                  <a:spcPts val="600"/>
                </a:spcBef>
                <a:buClr>
                  <a:schemeClr val="bg1">
                    <a:lumMod val="65000"/>
                  </a:schemeClr>
                </a:buClr>
                <a:buSzPct val="90000"/>
                <a:buFont typeface="Wingdings" pitchFamily="2" charset="2"/>
                <a:buChar char=""/>
                <a:defRPr sz="20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339725" algn="l" defTabSz="914400" rtl="0" eaLnBrk="1" latinLnBrk="0" hangingPunct="1">
                <a:spcBef>
                  <a:spcPts val="600"/>
                </a:spcBef>
                <a:buClr>
                  <a:schemeClr val="tx1">
                    <a:lumMod val="75000"/>
                    <a:lumOff val="25000"/>
                  </a:schemeClr>
                </a:buClr>
                <a:buSzPct val="90000"/>
                <a:buFont typeface="Wingdings" pitchFamily="2" charset="2"/>
                <a:buChar char="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939925" indent="-331788" algn="l" defTabSz="914400" rtl="0" eaLnBrk="1" latinLnBrk="0" hangingPunct="1">
                <a:spcBef>
                  <a:spcPts val="600"/>
                </a:spcBef>
                <a:buClr>
                  <a:schemeClr val="bg1">
                    <a:lumMod val="65000"/>
                  </a:schemeClr>
                </a:buClr>
                <a:buSzPct val="90000"/>
                <a:buFont typeface="Wingdings" pitchFamily="2" charset="2"/>
                <a:buChar char="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90763" indent="-344488" algn="l" defTabSz="914400" rtl="0" eaLnBrk="1" latinLnBrk="0" hangingPunct="1">
                <a:spcBef>
                  <a:spcPts val="600"/>
                </a:spcBef>
                <a:buClr>
                  <a:schemeClr val="tx1">
                    <a:lumMod val="75000"/>
                    <a:lumOff val="25000"/>
                  </a:schemeClr>
                </a:buClr>
                <a:buSzPct val="90000"/>
                <a:buFont typeface="Wingdings" pitchFamily="2" charset="2"/>
                <a:buChar char=""/>
                <a:defRPr lang="en-US" sz="18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625725" indent="-344488" algn="l" defTabSz="914400" rtl="0" eaLnBrk="1" latinLnBrk="0" hangingPunct="1">
                <a:spcBef>
                  <a:spcPts val="600"/>
                </a:spcBef>
                <a:buClr>
                  <a:schemeClr val="bg1">
                    <a:lumMod val="65000"/>
                  </a:schemeClr>
                </a:buClr>
                <a:buSzPct val="90000"/>
                <a:buFont typeface="Wingdings" pitchFamily="2" charset="2"/>
                <a:buChar char=""/>
                <a:defRPr lang="en-US" sz="18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970213" indent="-344488" algn="l" defTabSz="914400" rtl="0" eaLnBrk="1" latinLnBrk="0" hangingPunct="1">
                <a:spcBef>
                  <a:spcPts val="600"/>
                </a:spcBef>
                <a:buClr>
                  <a:schemeClr val="tx1">
                    <a:lumMod val="75000"/>
                    <a:lumOff val="25000"/>
                  </a:schemeClr>
                </a:buClr>
                <a:buSzPct val="90000"/>
                <a:buFont typeface="Wingdings" pitchFamily="2" charset="2"/>
                <a:buChar char=""/>
                <a:defRPr lang="en-US" sz="18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313113" indent="-344488" algn="l" defTabSz="914400" rtl="0" eaLnBrk="1" latinLnBrk="0" hangingPunct="1">
                <a:spcBef>
                  <a:spcPts val="600"/>
                </a:spcBef>
                <a:buClr>
                  <a:schemeClr val="bg1">
                    <a:lumMod val="65000"/>
                  </a:schemeClr>
                </a:buClr>
                <a:buSzPct val="90000"/>
                <a:buFont typeface="Wingdings" pitchFamily="2" charset="2"/>
                <a:buChar char=""/>
                <a:defRPr 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Clr>
                  <a:schemeClr val="accent2"/>
                </a:buClr>
                <a:buNone/>
              </a:pPr>
              <a:r>
                <a:rPr lang="es-E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ill Sans MT" panose="020B0502020104020203" pitchFamily="34" charset="0"/>
                </a:rPr>
                <a:t>Información</a:t>
              </a:r>
              <a:endParaRPr 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grpSp>
          <p:nvGrpSpPr>
            <p:cNvPr id="11" name="Grupo 40"/>
            <p:cNvGrpSpPr/>
            <p:nvPr/>
          </p:nvGrpSpPr>
          <p:grpSpPr>
            <a:xfrm>
              <a:off x="138957" y="2549332"/>
              <a:ext cx="8809615" cy="4097660"/>
              <a:chOff x="138957" y="2549332"/>
              <a:chExt cx="8809615" cy="4097660"/>
            </a:xfrm>
          </p:grpSpPr>
          <p:sp>
            <p:nvSpPr>
              <p:cNvPr id="12" name="Rectángulo 41"/>
              <p:cNvSpPr/>
              <p:nvPr/>
            </p:nvSpPr>
            <p:spPr>
              <a:xfrm>
                <a:off x="6217527" y="2924462"/>
                <a:ext cx="2686297" cy="1090998"/>
              </a:xfrm>
              <a:prstGeom prst="rect">
                <a:avLst/>
              </a:prstGeom>
              <a:noFill/>
              <a:ln w="38100">
                <a:solidFill>
                  <a:srgbClr val="2CC2A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" name="Grupo 42"/>
              <p:cNvGrpSpPr/>
              <p:nvPr/>
            </p:nvGrpSpPr>
            <p:grpSpPr>
              <a:xfrm>
                <a:off x="138957" y="2549332"/>
                <a:ext cx="8809615" cy="4097660"/>
                <a:chOff x="138957" y="2549332"/>
                <a:chExt cx="8809615" cy="4097660"/>
              </a:xfrm>
            </p:grpSpPr>
            <p:sp>
              <p:nvSpPr>
                <p:cNvPr id="14" name="Rectángulo 43"/>
                <p:cNvSpPr/>
                <p:nvPr/>
              </p:nvSpPr>
              <p:spPr>
                <a:xfrm>
                  <a:off x="6254956" y="5301563"/>
                  <a:ext cx="2686297" cy="1090998"/>
                </a:xfrm>
                <a:prstGeom prst="rect">
                  <a:avLst/>
                </a:prstGeom>
                <a:noFill/>
                <a:ln w="38100">
                  <a:solidFill>
                    <a:srgbClr val="2CC2A5"/>
                  </a:solidFill>
                  <a:prstDash val="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Gill Sans MT" panose="020B0502020104020203" pitchFamily="34" charset="0"/>
                  </a:endParaRPr>
                </a:p>
              </p:txBody>
            </p:sp>
            <p:grpSp>
              <p:nvGrpSpPr>
                <p:cNvPr id="15" name="Grupo 44"/>
                <p:cNvGrpSpPr/>
                <p:nvPr/>
              </p:nvGrpSpPr>
              <p:grpSpPr>
                <a:xfrm>
                  <a:off x="138957" y="2549332"/>
                  <a:ext cx="8809615" cy="4097660"/>
                  <a:chOff x="138957" y="2549332"/>
                  <a:chExt cx="8809615" cy="4097660"/>
                </a:xfrm>
              </p:grpSpPr>
              <p:sp>
                <p:nvSpPr>
                  <p:cNvPr id="16" name="Content Placeholder 2"/>
                  <p:cNvSpPr txBox="1">
                    <a:spLocks/>
                  </p:cNvSpPr>
                  <p:nvPr/>
                </p:nvSpPr>
                <p:spPr>
                  <a:xfrm rot="16200000">
                    <a:off x="-501362" y="5737305"/>
                    <a:ext cx="1550006" cy="269368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454025" indent="-454025" algn="l" defTabSz="914400" rtl="0" eaLnBrk="1" latinLnBrk="0" hangingPunct="1">
                      <a:spcBef>
                        <a:spcPts val="2000"/>
                      </a:spcBef>
                      <a:buClr>
                        <a:schemeClr val="bg1">
                          <a:lumMod val="6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sz="24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914400" indent="-457200" algn="l" defTabSz="914400" rtl="0" eaLnBrk="1" latinLnBrk="0" hangingPunct="1">
                      <a:spcBef>
                        <a:spcPts val="600"/>
                      </a:spcBef>
                      <a:buClr>
                        <a:schemeClr val="tx1">
                          <a:lumMod val="75000"/>
                          <a:lumOff val="2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sz="22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60475" indent="-346075" algn="l" defTabSz="914400" rtl="0" eaLnBrk="1" latinLnBrk="0" hangingPunct="1">
                      <a:spcBef>
                        <a:spcPts val="600"/>
                      </a:spcBef>
                      <a:buClr>
                        <a:schemeClr val="bg1">
                          <a:lumMod val="6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sz="20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339725" algn="l" defTabSz="914400" rtl="0" eaLnBrk="1" latinLnBrk="0" hangingPunct="1">
                      <a:spcBef>
                        <a:spcPts val="600"/>
                      </a:spcBef>
                      <a:buClr>
                        <a:schemeClr val="tx1">
                          <a:lumMod val="75000"/>
                          <a:lumOff val="2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sz="18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939925" indent="-331788" algn="l" defTabSz="914400" rtl="0" eaLnBrk="1" latinLnBrk="0" hangingPunct="1">
                      <a:spcBef>
                        <a:spcPts val="600"/>
                      </a:spcBef>
                      <a:buClr>
                        <a:schemeClr val="bg1">
                          <a:lumMod val="6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sz="18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90763" indent="-344488" algn="l" defTabSz="914400" rtl="0" eaLnBrk="1" latinLnBrk="0" hangingPunct="1">
                      <a:spcBef>
                        <a:spcPts val="600"/>
                      </a:spcBef>
                      <a:buClr>
                        <a:schemeClr val="tx1">
                          <a:lumMod val="75000"/>
                          <a:lumOff val="2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lang="en-US" sz="18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625725" indent="-344488" algn="l" defTabSz="914400" rtl="0" eaLnBrk="1" latinLnBrk="0" hangingPunct="1">
                      <a:spcBef>
                        <a:spcPts val="600"/>
                      </a:spcBef>
                      <a:buClr>
                        <a:schemeClr val="bg1">
                          <a:lumMod val="6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lang="en-US" sz="18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970213" indent="-344488" algn="l" defTabSz="914400" rtl="0" eaLnBrk="1" latinLnBrk="0" hangingPunct="1">
                      <a:spcBef>
                        <a:spcPts val="600"/>
                      </a:spcBef>
                      <a:buClr>
                        <a:schemeClr val="tx1">
                          <a:lumMod val="75000"/>
                          <a:lumOff val="2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lang="en-US" sz="18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313113" indent="-344488" algn="l" defTabSz="914400" rtl="0" eaLnBrk="1" latinLnBrk="0" hangingPunct="1">
                      <a:spcBef>
                        <a:spcPts val="600"/>
                      </a:spcBef>
                      <a:buClr>
                        <a:schemeClr val="bg1">
                          <a:lumMod val="65000"/>
                        </a:schemeClr>
                      </a:buClr>
                      <a:buSzPct val="90000"/>
                      <a:buFont typeface="Wingdings" pitchFamily="2" charset="2"/>
                      <a:buChar char=""/>
                      <a:defRPr lang="en-US" sz="18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Clr>
                        <a:schemeClr val="accent2"/>
                      </a:buClr>
                      <a:buNone/>
                    </a:pPr>
                    <a:r>
                      <a:rPr lang="es-ES" sz="18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Desventajas</a:t>
                    </a:r>
                    <a:endParaRPr lang="en-US" sz="1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7" name="Rectángulo 46"/>
                  <p:cNvSpPr/>
                  <p:nvPr/>
                </p:nvSpPr>
                <p:spPr>
                  <a:xfrm>
                    <a:off x="3458093" y="5299415"/>
                    <a:ext cx="2686297" cy="1090998"/>
                  </a:xfrm>
                  <a:prstGeom prst="rect">
                    <a:avLst/>
                  </a:prstGeom>
                  <a:noFill/>
                  <a:ln w="38100">
                    <a:solidFill>
                      <a:srgbClr val="2CC2A5"/>
                    </a:solidFill>
                    <a:prstDash val="dash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8" name="Rectángulo 47"/>
                  <p:cNvSpPr/>
                  <p:nvPr/>
                </p:nvSpPr>
                <p:spPr>
                  <a:xfrm>
                    <a:off x="661226" y="5310146"/>
                    <a:ext cx="2686297" cy="1090998"/>
                  </a:xfrm>
                  <a:prstGeom prst="rect">
                    <a:avLst/>
                  </a:prstGeom>
                  <a:noFill/>
                  <a:ln w="38100">
                    <a:solidFill>
                      <a:srgbClr val="2CC2A5"/>
                    </a:solidFill>
                    <a:prstDash val="dash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9" name="Rectángulo 48"/>
                  <p:cNvSpPr/>
                  <p:nvPr/>
                </p:nvSpPr>
                <p:spPr>
                  <a:xfrm>
                    <a:off x="656506" y="5594769"/>
                    <a:ext cx="2691017" cy="84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fontAlgn="t">
                      <a:buClr>
                        <a:schemeClr val="bg1"/>
                      </a:buClr>
                    </a:pPr>
                    <a:r>
                      <a:rPr lang="es-MX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- Costosas de diseñar y administrar</a:t>
                    </a:r>
                  </a:p>
                  <a:p>
                    <a:pPr fontAlgn="t">
                      <a:buClr>
                        <a:schemeClr val="bg1"/>
                      </a:buClr>
                    </a:pPr>
                    <a:r>
                      <a:rPr lang="es-MX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- Requieren de mayor </a:t>
                    </a:r>
                    <a:r>
                      <a:rPr lang="es-MX" dirty="0" err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expertise</a:t>
                    </a:r>
                    <a:r>
                      <a:rPr lang="es-MX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20" name="Rectángulo 49"/>
                  <p:cNvSpPr/>
                  <p:nvPr/>
                </p:nvSpPr>
                <p:spPr>
                  <a:xfrm>
                    <a:off x="3464688" y="5592536"/>
                    <a:ext cx="2692736" cy="84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fontAlgn="t">
                      <a:buClr>
                        <a:schemeClr val="bg1"/>
                      </a:buClr>
                    </a:pPr>
                    <a:r>
                      <a:rPr lang="es-MX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- Difíciles de coordinar y planificar</a:t>
                    </a:r>
                  </a:p>
                  <a:p>
                    <a:pPr fontAlgn="t">
                      <a:buClr>
                        <a:schemeClr val="bg1"/>
                      </a:buClr>
                    </a:pPr>
                    <a:r>
                      <a:rPr lang="es-MX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- Difíciles de analizar</a:t>
                    </a:r>
                  </a:p>
                </p:txBody>
              </p:sp>
              <p:grpSp>
                <p:nvGrpSpPr>
                  <p:cNvPr id="21" name="Grupo 50"/>
                  <p:cNvGrpSpPr/>
                  <p:nvPr/>
                </p:nvGrpSpPr>
                <p:grpSpPr>
                  <a:xfrm>
                    <a:off x="162682" y="2549332"/>
                    <a:ext cx="8785890" cy="2917616"/>
                    <a:chOff x="162682" y="2549332"/>
                    <a:chExt cx="8785890" cy="2917616"/>
                  </a:xfrm>
                </p:grpSpPr>
                <p:sp>
                  <p:nvSpPr>
                    <p:cNvPr id="23" name="Content Placeholder 2"/>
                    <p:cNvSpPr txBox="1">
                      <a:spLocks/>
                    </p:cNvSpPr>
                    <p:nvPr/>
                  </p:nvSpPr>
                  <p:spPr>
                    <a:xfrm rot="16200000">
                      <a:off x="-268080" y="4479601"/>
                      <a:ext cx="1295343" cy="433819"/>
                    </a:xfrm>
                    <a:prstGeom prst="rect">
                      <a:avLst/>
                    </a:prstGeom>
                  </p:spPr>
                  <p:txBody>
                    <a:bodyPr vert="horz" lIns="91440" tIns="45720" rIns="91440" bIns="45720" rtlCol="0">
                      <a:noAutofit/>
                    </a:bodyPr>
                    <a:lstStyle>
                      <a:lvl1pPr marL="454025" indent="-454025" algn="l" defTabSz="914400" rtl="0" eaLnBrk="1" latinLnBrk="0" hangingPunct="1">
                        <a:spcBef>
                          <a:spcPts val="2000"/>
                        </a:spcBef>
                        <a:buClr>
                          <a:schemeClr val="bg1">
                            <a:lumMod val="6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sz="24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914400" indent="-457200" algn="l" defTabSz="914400" rtl="0" eaLnBrk="1" latinLnBrk="0" hangingPunct="1">
                        <a:spcBef>
                          <a:spcPts val="600"/>
                        </a:spcBef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sz="22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260475" indent="-346075" algn="l" defTabSz="914400" rtl="0" eaLnBrk="1" latinLnBrk="0" hangingPunct="1">
                        <a:spcBef>
                          <a:spcPts val="600"/>
                        </a:spcBef>
                        <a:buClr>
                          <a:schemeClr val="bg1">
                            <a:lumMod val="6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sz="20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indent="-339725" algn="l" defTabSz="914400" rtl="0" eaLnBrk="1" latinLnBrk="0" hangingPunct="1">
                        <a:spcBef>
                          <a:spcPts val="600"/>
                        </a:spcBef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sz="18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39925" indent="-331788" algn="l" defTabSz="914400" rtl="0" eaLnBrk="1" latinLnBrk="0" hangingPunct="1">
                        <a:spcBef>
                          <a:spcPts val="600"/>
                        </a:spcBef>
                        <a:buClr>
                          <a:schemeClr val="bg1">
                            <a:lumMod val="6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sz="18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90763" indent="-344488" algn="l" defTabSz="914400" rtl="0" eaLnBrk="1" latinLnBrk="0" hangingPunct="1">
                        <a:spcBef>
                          <a:spcPts val="600"/>
                        </a:spcBef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lang="en-US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625725" indent="-344488" algn="l" defTabSz="914400" rtl="0" eaLnBrk="1" latinLnBrk="0" hangingPunct="1">
                        <a:spcBef>
                          <a:spcPts val="600"/>
                        </a:spcBef>
                        <a:buClr>
                          <a:schemeClr val="bg1">
                            <a:lumMod val="6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lang="en-US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970213" indent="-344488" algn="l" defTabSz="914400" rtl="0" eaLnBrk="1" latinLnBrk="0" hangingPunct="1">
                        <a:spcBef>
                          <a:spcPts val="600"/>
                        </a:spcBef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lang="en-US" sz="18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313113" indent="-344488" algn="l" defTabSz="914400" rtl="0" eaLnBrk="1" latinLnBrk="0" hangingPunct="1">
                        <a:spcBef>
                          <a:spcPts val="600"/>
                        </a:spcBef>
                        <a:buClr>
                          <a:schemeClr val="bg1">
                            <a:lumMod val="65000"/>
                          </a:schemeClr>
                        </a:buClr>
                        <a:buSzPct val="90000"/>
                        <a:buFont typeface="Wingdings" pitchFamily="2" charset="2"/>
                        <a:buChar char=""/>
                        <a:defRPr lang="en-US" sz="18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Clr>
                          <a:schemeClr val="accent2"/>
                        </a:buClr>
                        <a:buNone/>
                      </a:pPr>
                      <a:r>
                        <a:rPr lang="es-ES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Utilidad</a:t>
                      </a:r>
                      <a:endParaRPr lang="en-US" sz="18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24" name="Rectángulo 53"/>
                    <p:cNvSpPr/>
                    <p:nvPr/>
                  </p:nvSpPr>
                  <p:spPr>
                    <a:xfrm>
                      <a:off x="6244225" y="4112125"/>
                      <a:ext cx="2686297" cy="1090998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CC2A5"/>
                      </a:solidFill>
                      <a:prstDash val="dash"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25" name="Rectángulo 54"/>
                    <p:cNvSpPr/>
                    <p:nvPr/>
                  </p:nvSpPr>
                  <p:spPr>
                    <a:xfrm>
                      <a:off x="3447362" y="4109976"/>
                      <a:ext cx="2686297" cy="1101729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CC2A5"/>
                      </a:solidFill>
                      <a:prstDash val="dash"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26" name="Rectángulo 55"/>
                    <p:cNvSpPr/>
                    <p:nvPr/>
                  </p:nvSpPr>
                  <p:spPr>
                    <a:xfrm>
                      <a:off x="650495" y="4120708"/>
                      <a:ext cx="2686297" cy="1090998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CC2A5"/>
                      </a:solidFill>
                      <a:prstDash val="dash"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endParaRPr>
                    </a:p>
                  </p:txBody>
                </p:sp>
                <p:sp>
                  <p:nvSpPr>
                    <p:cNvPr id="27" name="Rectángulo 56"/>
                    <p:cNvSpPr/>
                    <p:nvPr/>
                  </p:nvSpPr>
                  <p:spPr>
                    <a:xfrm>
                      <a:off x="677081" y="4117674"/>
                      <a:ext cx="2659711" cy="1127109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Obtener información estadística</a:t>
                      </a:r>
                    </a:p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Recopilar información sobre no participantes</a:t>
                      </a:r>
                    </a:p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Detectar diferencias entre grupos</a:t>
                      </a:r>
                    </a:p>
                  </p:txBody>
                </p:sp>
                <p:sp>
                  <p:nvSpPr>
                    <p:cNvPr id="28" name="Rectángulo 57"/>
                    <p:cNvSpPr/>
                    <p:nvPr/>
                  </p:nvSpPr>
                  <p:spPr>
                    <a:xfrm>
                      <a:off x="3513322" y="4117674"/>
                      <a:ext cx="2640392" cy="1349274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Proveen información cualitativa </a:t>
                      </a:r>
                    </a:p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Contextualizan los datos cuantitativos</a:t>
                      </a:r>
                    </a:p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Permiten observación de diferentes perspectivas </a:t>
                      </a:r>
                    </a:p>
                  </p:txBody>
                </p:sp>
                <p:grpSp>
                  <p:nvGrpSpPr>
                    <p:cNvPr id="29" name="Grupo 58"/>
                    <p:cNvGrpSpPr/>
                    <p:nvPr/>
                  </p:nvGrpSpPr>
                  <p:grpSpPr>
                    <a:xfrm>
                      <a:off x="652643" y="2549332"/>
                      <a:ext cx="8272404" cy="1486588"/>
                      <a:chOff x="652643" y="2549332"/>
                      <a:chExt cx="8272404" cy="1486588"/>
                    </a:xfrm>
                  </p:grpSpPr>
                  <p:sp>
                    <p:nvSpPr>
                      <p:cNvPr id="31" name="Content Placeholder 2"/>
                      <p:cNvSpPr txBox="1">
                        <a:spLocks/>
                      </p:cNvSpPr>
                      <p:nvPr/>
                    </p:nvSpPr>
                    <p:spPr>
                      <a:xfrm>
                        <a:off x="1045597" y="2549332"/>
                        <a:ext cx="1896512" cy="477201"/>
                      </a:xfrm>
                      <a:prstGeom prst="rect">
                        <a:avLst/>
                      </a:prstGeom>
                    </p:spPr>
                    <p:txBody>
                      <a:bodyPr vert="horz" lIns="91440" tIns="45720" rIns="91440" bIns="45720" rtlCol="0">
                        <a:noAutofit/>
                      </a:bodyPr>
                      <a:lstStyle>
                        <a:lvl1pPr marL="454025" indent="-454025" algn="l" defTabSz="914400" rtl="0" eaLnBrk="1" latinLnBrk="0" hangingPunct="1">
                          <a:spcBef>
                            <a:spcPts val="20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4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914400" indent="-457200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2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260475" indent="-346075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0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600200" indent="-339725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18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939925" indent="-3317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18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9076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625725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97021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31311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indent="0" algn="ctr">
                          <a:buClr>
                            <a:schemeClr val="accent2"/>
                          </a:buClr>
                          <a:buNone/>
                        </a:pPr>
                        <a:r>
                          <a:rPr lang="es-ES" sz="1800" b="1" dirty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Gill Sans MT" panose="020B0502020104020203" pitchFamily="34" charset="0"/>
                          </a:rPr>
                          <a:t>ENCUESTAS</a:t>
                        </a:r>
                        <a:endParaRPr lang="en-US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endParaRPr>
                      </a:p>
                    </p:txBody>
                  </p:sp>
                  <p:sp>
                    <p:nvSpPr>
                      <p:cNvPr id="32" name="Content Placeholder 2"/>
                      <p:cNvSpPr txBox="1">
                        <a:spLocks/>
                      </p:cNvSpPr>
                      <p:nvPr/>
                    </p:nvSpPr>
                    <p:spPr>
                      <a:xfrm>
                        <a:off x="3790437" y="2560063"/>
                        <a:ext cx="2086163" cy="477201"/>
                      </a:xfrm>
                      <a:prstGeom prst="rect">
                        <a:avLst/>
                      </a:prstGeom>
                    </p:spPr>
                    <p:txBody>
                      <a:bodyPr vert="horz" lIns="91440" tIns="45720" rIns="91440" bIns="45720" rtlCol="0">
                        <a:noAutofit/>
                      </a:bodyPr>
                      <a:lstStyle>
                        <a:lvl1pPr marL="454025" indent="-454025" algn="l" defTabSz="914400" rtl="0" eaLnBrk="1" latinLnBrk="0" hangingPunct="1">
                          <a:spcBef>
                            <a:spcPts val="20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4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914400" indent="-457200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2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260475" indent="-346075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0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600200" indent="-339725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18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939925" indent="-3317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18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9076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625725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97021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31311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indent="0" algn="ctr">
                          <a:buClr>
                            <a:schemeClr val="accent2"/>
                          </a:buClr>
                          <a:buNone/>
                        </a:pPr>
                        <a:r>
                          <a:rPr lang="es-ES" sz="1800" b="1" dirty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Gill Sans MT" panose="020B0502020104020203" pitchFamily="34" charset="0"/>
                          </a:rPr>
                          <a:t>ENTREVISTAS</a:t>
                        </a:r>
                        <a:endParaRPr lang="en-US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endParaRPr>
                      </a:p>
                    </p:txBody>
                  </p:sp>
                  <p:sp>
                    <p:nvSpPr>
                      <p:cNvPr id="33" name="Content Placeholder 2"/>
                      <p:cNvSpPr txBox="1">
                        <a:spLocks/>
                      </p:cNvSpPr>
                      <p:nvPr/>
                    </p:nvSpPr>
                    <p:spPr>
                      <a:xfrm>
                        <a:off x="6148364" y="2583673"/>
                        <a:ext cx="2776683" cy="477201"/>
                      </a:xfrm>
                      <a:prstGeom prst="rect">
                        <a:avLst/>
                      </a:prstGeom>
                    </p:spPr>
                    <p:txBody>
                      <a:bodyPr vert="horz" lIns="91440" tIns="45720" rIns="91440" bIns="45720" rtlCol="0">
                        <a:noAutofit/>
                      </a:bodyPr>
                      <a:lstStyle>
                        <a:lvl1pPr marL="454025" indent="-454025" algn="l" defTabSz="914400" rtl="0" eaLnBrk="1" latinLnBrk="0" hangingPunct="1">
                          <a:spcBef>
                            <a:spcPts val="20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4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914400" indent="-457200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2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260475" indent="-346075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20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600200" indent="-339725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18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939925" indent="-3317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sz="1800" kern="120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9076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625725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97021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tx1">
                              <a:lumMod val="75000"/>
                              <a:lumOff val="2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313113" indent="-344488" algn="l" defTabSz="914400" rtl="0" eaLnBrk="1" latinLnBrk="0" hangingPunct="1">
                          <a:spcBef>
                            <a:spcPts val="600"/>
                          </a:spcBef>
                          <a:buClr>
                            <a:schemeClr val="bg1">
                              <a:lumMod val="65000"/>
                            </a:schemeClr>
                          </a:buClr>
                          <a:buSzPct val="90000"/>
                          <a:buFont typeface="Wingdings" pitchFamily="2" charset="2"/>
                          <a:buChar char=""/>
                          <a:defRPr lang="en-US" sz="1800" kern="12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indent="0" algn="ctr">
                          <a:buClr>
                            <a:schemeClr val="accent2"/>
                          </a:buClr>
                          <a:buNone/>
                        </a:pPr>
                        <a:r>
                          <a:rPr lang="es-ES" sz="1800" b="1" dirty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Gill Sans MT" panose="020B0502020104020203" pitchFamily="34" charset="0"/>
                          </a:rPr>
                          <a:t>GRUPOS FOCALES</a:t>
                        </a:r>
                        <a:endParaRPr lang="en-US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endParaRPr>
                      </a:p>
                    </p:txBody>
                  </p:sp>
                  <p:grpSp>
                    <p:nvGrpSpPr>
                      <p:cNvPr id="34" name="Grupo 63"/>
                      <p:cNvGrpSpPr/>
                      <p:nvPr/>
                    </p:nvGrpSpPr>
                    <p:grpSpPr>
                      <a:xfrm>
                        <a:off x="652643" y="2934191"/>
                        <a:ext cx="5544726" cy="1101729"/>
                        <a:chOff x="652643" y="2934191"/>
                        <a:chExt cx="5544726" cy="1101729"/>
                      </a:xfrm>
                    </p:grpSpPr>
                    <p:grpSp>
                      <p:nvGrpSpPr>
                        <p:cNvPr id="36" name="Grupo 66"/>
                        <p:cNvGrpSpPr/>
                        <p:nvPr/>
                      </p:nvGrpSpPr>
                      <p:grpSpPr>
                        <a:xfrm>
                          <a:off x="652643" y="2934191"/>
                          <a:ext cx="5483164" cy="1101729"/>
                          <a:chOff x="652643" y="2934191"/>
                          <a:chExt cx="5483164" cy="1101729"/>
                        </a:xfrm>
                      </p:grpSpPr>
                      <p:sp>
                        <p:nvSpPr>
                          <p:cNvPr id="39" name="Rectángulo 69"/>
                          <p:cNvSpPr/>
                          <p:nvPr/>
                        </p:nvSpPr>
                        <p:spPr>
                          <a:xfrm>
                            <a:off x="3449510" y="2934191"/>
                            <a:ext cx="2686297" cy="109099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solidFill>
                              <a:srgbClr val="2CC2A5"/>
                            </a:solidFill>
                          </a:ln>
                          <a:effectLst/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Gill Sans MT" panose="020B0502020104020203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0" name="Rectángulo 71"/>
                          <p:cNvSpPr/>
                          <p:nvPr/>
                        </p:nvSpPr>
                        <p:spPr>
                          <a:xfrm>
                            <a:off x="652643" y="2944922"/>
                            <a:ext cx="2686297" cy="109099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solidFill>
                              <a:srgbClr val="2CC2A5"/>
                            </a:solidFill>
                          </a:ln>
                          <a:effectLst/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Gill Sans MT" panose="020B0502020104020203" pitchFamily="34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37" name="Rectángulo 67"/>
                        <p:cNvSpPr/>
                        <p:nvPr/>
                      </p:nvSpPr>
                      <p:spPr>
                        <a:xfrm>
                          <a:off x="696399" y="3112051"/>
                          <a:ext cx="2614635" cy="704444"/>
                        </a:xfrm>
                        <a:prstGeom prst="rect">
                          <a:avLst/>
                        </a:prstGeom>
                      </p:spPr>
                      <p:txBody>
                        <a:bodyPr wrap="square" anchor="ctr" anchorCtr="0">
                          <a:spAutoFit/>
                        </a:bodyPr>
                        <a:lstStyle/>
                        <a:p>
                          <a:pPr fontAlgn="t">
                            <a:buClr>
                              <a:schemeClr val="bg1"/>
                            </a:buClr>
                          </a:pPr>
                          <a:r>
                            <a:rPr lang="es-MX" dirty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Gill Sans MT" panose="020B0502020104020203" pitchFamily="34" charset="0"/>
                            </a:rPr>
                            <a:t>Características, comportamientos y experiencias de los individuos.</a:t>
                          </a:r>
                        </a:p>
                        <a:p>
                          <a:pPr fontAlgn="t">
                            <a:buClr>
                              <a:schemeClr val="bg1"/>
                            </a:buClr>
                          </a:pPr>
                          <a:r>
                            <a:rPr lang="es-MX" dirty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Gill Sans MT" panose="020B0502020104020203" pitchFamily="34" charset="0"/>
                            </a:rPr>
                            <a:t>Información demográfica</a:t>
                          </a:r>
                        </a:p>
                      </p:txBody>
                    </p:sp>
                    <p:sp>
                      <p:nvSpPr>
                        <p:cNvPr id="38" name="Rectángulo 68"/>
                        <p:cNvSpPr/>
                        <p:nvPr/>
                      </p:nvSpPr>
                      <p:spPr>
                        <a:xfrm>
                          <a:off x="3521803" y="3222731"/>
                          <a:ext cx="2675566" cy="493110"/>
                        </a:xfrm>
                        <a:prstGeom prst="rect">
                          <a:avLst/>
                        </a:prstGeom>
                      </p:spPr>
                      <p:txBody>
                        <a:bodyPr wrap="square" anchor="ctr" anchorCtr="0">
                          <a:spAutoFit/>
                        </a:bodyPr>
                        <a:lstStyle/>
                        <a:p>
                          <a:pPr fontAlgn="t">
                            <a:buClr>
                              <a:schemeClr val="bg1"/>
                            </a:buClr>
                          </a:pPr>
                          <a:r>
                            <a:rPr lang="es-MX" dirty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Gill Sans MT" panose="020B0502020104020203" pitchFamily="34" charset="0"/>
                            </a:rPr>
                            <a:t>Experiencias y opiniones individuales  de los participantes </a:t>
                          </a:r>
                        </a:p>
                      </p:txBody>
                    </p:sp>
                  </p:grpSp>
                  <p:sp>
                    <p:nvSpPr>
                      <p:cNvPr id="35" name="Rectángulo 65"/>
                      <p:cNvSpPr/>
                      <p:nvPr/>
                    </p:nvSpPr>
                    <p:spPr>
                      <a:xfrm>
                        <a:off x="6254956" y="2803892"/>
                        <a:ext cx="2551797" cy="1127109"/>
                      </a:xfrm>
                      <a:prstGeom prst="rect">
                        <a:avLst/>
                      </a:prstGeom>
                    </p:spPr>
                    <p:txBody>
                      <a:bodyPr wrap="square" anchor="ctr" anchorCtr="0">
                        <a:spAutoFit/>
                      </a:bodyPr>
                      <a:lstStyle/>
                      <a:p>
                        <a:pPr fontAlgn="t">
                          <a:buClr>
                            <a:schemeClr val="bg1"/>
                          </a:buClr>
                        </a:pPr>
                        <a:endPara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endParaRPr>
                      </a:p>
                      <a:p>
                        <a:pPr fontAlgn="t">
                          <a:buClr>
                            <a:schemeClr val="bg1"/>
                          </a:buClr>
                        </a:pPr>
                        <a:r>
                          <a:rPr lang="es-MX" dirty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Gill Sans MT" panose="020B0502020104020203" pitchFamily="34" charset="0"/>
                          </a:rPr>
                          <a:t>Características, comportamientos, experiencias y normas  de las comunidades o sociedades  </a:t>
                        </a:r>
                      </a:p>
                    </p:txBody>
                  </p:sp>
                </p:grpSp>
                <p:sp>
                  <p:nvSpPr>
                    <p:cNvPr id="30" name="Rectángulo 59"/>
                    <p:cNvSpPr/>
                    <p:nvPr/>
                  </p:nvSpPr>
                  <p:spPr>
                    <a:xfrm>
                      <a:off x="6298027" y="4216236"/>
                      <a:ext cx="2650545" cy="109628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Proveen información cualitativa sobre el contexto del proyecto</a:t>
                      </a:r>
                    </a:p>
                    <a:p>
                      <a:pPr fontAlgn="t">
                        <a:buClr>
                          <a:schemeClr val="bg1"/>
                        </a:buClr>
                      </a:pPr>
                      <a:r>
                        <a:rPr lang="es-MX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Gill Sans MT" panose="020B0502020104020203" pitchFamily="34" charset="0"/>
                        </a:rPr>
                        <a:t>- Ayudan a contextualizar los datos cuantitativos</a:t>
                      </a:r>
                    </a:p>
                  </p:txBody>
                </p:sp>
              </p:grpSp>
              <p:sp>
                <p:nvSpPr>
                  <p:cNvPr id="22" name="Rectángulo 51"/>
                  <p:cNvSpPr/>
                  <p:nvPr/>
                </p:nvSpPr>
                <p:spPr>
                  <a:xfrm>
                    <a:off x="6281821" y="5380766"/>
                    <a:ext cx="2666751" cy="112710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fontAlgn="t">
                      <a:buClr>
                        <a:schemeClr val="bg1"/>
                      </a:buClr>
                    </a:pPr>
                    <a:r>
                      <a:rPr lang="es-MX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- Difíciles de planificar, necesitan una muestra representativa de la población objetivo.</a:t>
                    </a:r>
                  </a:p>
                  <a:p>
                    <a:pPr fontAlgn="t">
                      <a:buClr>
                        <a:schemeClr val="bg1"/>
                      </a:buClr>
                    </a:pPr>
                    <a:r>
                      <a:rPr lang="es-MX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Gill Sans MT" panose="020B0502020104020203" pitchFamily="34" charset="0"/>
                      </a:rPr>
                      <a:t>- Difíciles de analizar</a:t>
                    </a:r>
                  </a:p>
                  <a:p>
                    <a:pPr fontAlgn="t">
                      <a:buClr>
                        <a:schemeClr val="bg1"/>
                      </a:buClr>
                    </a:pPr>
                    <a:endParaRPr lang="es-MX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Gill Sans MT" panose="020B0502020104020203" pitchFamily="34" charset="0"/>
                    </a:endParaRPr>
                  </a:p>
                </p:txBody>
              </p:sp>
            </p:grpSp>
          </p:grpSp>
        </p:grpSp>
      </p:grpSp>
      <p:sp>
        <p:nvSpPr>
          <p:cNvPr id="41" name="Título 3">
            <a:extLst>
              <a:ext uri="{FF2B5EF4-FFF2-40B4-BE49-F238E27FC236}">
                <a16:creationId xmlns:a16="http://schemas.microsoft.com/office/drawing/2014/main" id="{A1686EAF-C8CD-4B3D-B529-AD81AAF42580}"/>
              </a:ext>
            </a:extLst>
          </p:cNvPr>
          <p:cNvSpPr txBox="1">
            <a:spLocks/>
          </p:cNvSpPr>
          <p:nvPr/>
        </p:nvSpPr>
        <p:spPr>
          <a:xfrm>
            <a:off x="510375" y="15322"/>
            <a:ext cx="9766300" cy="97392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3.2 Tipos de instrumentos de evaluación</a:t>
            </a:r>
          </a:p>
        </p:txBody>
      </p:sp>
    </p:spTree>
    <p:extLst>
      <p:ext uri="{BB962C8B-B14F-4D97-AF65-F5344CB8AC3E}">
        <p14:creationId xmlns:p14="http://schemas.microsoft.com/office/powerpoint/2010/main" val="2151403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64160" y="1316609"/>
            <a:ext cx="11734800" cy="4880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457200" lvl="1" indent="0">
              <a:buNone/>
            </a:pPr>
            <a:r>
              <a:rPr lang="es-MX" dirty="0"/>
              <a:t>Los datos obtenidos en los instrumentos de monitoreo y las encuestas sirven para medir los indicadores. Las diferencias generales entre ambos son: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s-MX" b="1" dirty="0"/>
              <a:t>Periodicidad</a:t>
            </a:r>
            <a:r>
              <a:rPr lang="es-MX" dirty="0"/>
              <a:t> del levantamiento de datos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s-MX" b="0" u="sng" dirty="0"/>
              <a:t>Monitoreo de la calidad</a:t>
            </a:r>
            <a:r>
              <a:rPr lang="es-MX" b="0" dirty="0"/>
              <a:t> de los actividades, productos y servicios: normalmente acompaña la entrega de los mismos (ejemplo: siempre damos seguimiento a la opinión de nuestra población objetivo sobre nuestros talleres, si los consideran pertinentes)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s-MX" b="0" u="sng" dirty="0"/>
              <a:t>Medición de cambios en nuestra población objetivo: </a:t>
            </a:r>
            <a:r>
              <a:rPr lang="es-MX" b="0" dirty="0"/>
              <a:t>los instrumentos de evaluación se usan para detectar si nuestra población objetivo usa o no los conocimientos adquiridos, generalmente se hacen antes de la intervención y unos meses después, dado que ver si adaptan los conocimientos a su día a día, y ese proceso de incorporación lleva tiempo.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MX" b="1" dirty="0"/>
              <a:t>Complejidad del o los indicadores </a:t>
            </a:r>
            <a:r>
              <a:rPr lang="es-MX" dirty="0"/>
              <a:t>que queremos medir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MX" b="1" dirty="0"/>
              <a:t>Quien realiza el relevamiento de los datos: </a:t>
            </a:r>
            <a:r>
              <a:rPr lang="es-MX" dirty="0"/>
              <a:t>personal del programa, responsable de M&amp;E, o evaluador externo de la misma organización u otra. 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s-MX" dirty="0"/>
              <a:t>Sin embargo, el proceso creativo y de validación que conlleva el desarrollo de los instrumentos de monitoreo y evaluación suele seguir los mismos pasos </a:t>
            </a:r>
            <a:endParaRPr lang="es-ES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DAA842AD-0712-4BE4-9EC5-4FA5161FD894}"/>
              </a:ext>
            </a:extLst>
          </p:cNvPr>
          <p:cNvSpPr txBox="1">
            <a:spLocks/>
          </p:cNvSpPr>
          <p:nvPr/>
        </p:nvSpPr>
        <p:spPr>
          <a:xfrm>
            <a:off x="421640" y="7937"/>
            <a:ext cx="11388558" cy="1346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3.3  Diseño de instrumentos: diferencias entre Monitoreo y Evaluación</a:t>
            </a:r>
          </a:p>
        </p:txBody>
      </p:sp>
    </p:spTree>
    <p:extLst>
      <p:ext uri="{BB962C8B-B14F-4D97-AF65-F5344CB8AC3E}">
        <p14:creationId xmlns:p14="http://schemas.microsoft.com/office/powerpoint/2010/main" val="3364930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967230354"/>
              </p:ext>
            </p:extLst>
          </p:nvPr>
        </p:nvGraphicFramePr>
        <p:xfrm>
          <a:off x="702644" y="1604508"/>
          <a:ext cx="11232682" cy="4834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6853FBCE-2947-4EFE-9770-026D65D69D2E}"/>
              </a:ext>
            </a:extLst>
          </p:cNvPr>
          <p:cNvSpPr txBox="1">
            <a:spLocks/>
          </p:cNvSpPr>
          <p:nvPr/>
        </p:nvSpPr>
        <p:spPr>
          <a:xfrm>
            <a:off x="421639" y="7937"/>
            <a:ext cx="11686941" cy="1346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  Proceso sistemático para el desarrollo de instrumentos</a:t>
            </a:r>
          </a:p>
        </p:txBody>
      </p:sp>
    </p:spTree>
    <p:extLst>
      <p:ext uri="{BB962C8B-B14F-4D97-AF65-F5344CB8AC3E}">
        <p14:creationId xmlns:p14="http://schemas.microsoft.com/office/powerpoint/2010/main" val="2614947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 txBox="1">
            <a:spLocks/>
          </p:cNvSpPr>
          <p:nvPr/>
        </p:nvSpPr>
        <p:spPr>
          <a:xfrm>
            <a:off x="500514" y="1392809"/>
            <a:ext cx="11454063" cy="4880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lvl="1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ES" sz="2200" dirty="0"/>
              <a:t>El primer paso en la planeación de recolección de datos es determinar el </a:t>
            </a:r>
            <a:r>
              <a:rPr lang="es-ES" sz="2200" b="1" dirty="0"/>
              <a:t>objetivo general, cuando y cómo será usada esa información.</a:t>
            </a:r>
          </a:p>
          <a:p>
            <a:r>
              <a:rPr lang="es-ES" sz="2200" b="1" dirty="0"/>
              <a:t>Determinar la población objetivo </a:t>
            </a:r>
            <a:r>
              <a:rPr lang="es-ES" sz="2200" dirty="0"/>
              <a:t>y analizar si sus características socio-demográficas pues afectan el levantamiento de los datos</a:t>
            </a:r>
          </a:p>
          <a:p>
            <a:r>
              <a:rPr lang="es-ES" sz="2200" b="1" dirty="0"/>
              <a:t>Calendarización</a:t>
            </a:r>
            <a:r>
              <a:rPr lang="es-ES" sz="22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¿Cuándo se necesitan los datos?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¿Cuándo es el mejor momento para recolectar la información?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¿Cuánto tiempo será necesario para recolectar el total de información?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¿Quién va a levantar los datos?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¿Cómo se van a recolectar los datos?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¿Cómo se van a digitalizar los datos?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¿Cómo se van a analizar los datos?</a:t>
            </a:r>
          </a:p>
          <a:p>
            <a:pPr lvl="1"/>
            <a:endParaRPr lang="es-MX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3D814987-DF28-4E36-BA20-7ACC98F5F9B7}"/>
              </a:ext>
            </a:extLst>
          </p:cNvPr>
          <p:cNvSpPr txBox="1">
            <a:spLocks/>
          </p:cNvSpPr>
          <p:nvPr/>
        </p:nvSpPr>
        <p:spPr>
          <a:xfrm>
            <a:off x="653405" y="0"/>
            <a:ext cx="11301172" cy="127850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3.4.1  Diseño del proceso de levantamiento de datos y su análisis</a:t>
            </a:r>
          </a:p>
        </p:txBody>
      </p:sp>
    </p:spTree>
    <p:extLst>
      <p:ext uri="{BB962C8B-B14F-4D97-AF65-F5344CB8AC3E}">
        <p14:creationId xmlns:p14="http://schemas.microsoft.com/office/powerpoint/2010/main" val="742952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914400" lvl="1" indent="-457200">
              <a:buFont typeface="+mj-lt"/>
              <a:buAutoNum type="arabicPeriod"/>
            </a:pPr>
            <a:r>
              <a:rPr lang="es-MX" sz="2200" dirty="0"/>
              <a:t>Desarrollar preguntas que puedan ser analizadas estadística-mente, y cuya información sea útil y pertinente para la toma de decisiones. Para lo cual tienen que cumplir las siguientes características:</a:t>
            </a:r>
          </a:p>
          <a:p>
            <a:pPr lvl="2">
              <a:lnSpc>
                <a:spcPct val="100000"/>
              </a:lnSpc>
            </a:pPr>
            <a:r>
              <a:rPr lang="es-MX" sz="2200" dirty="0"/>
              <a:t>Específicas:  </a:t>
            </a:r>
            <a:r>
              <a:rPr lang="es-MX" sz="2200" b="0" dirty="0"/>
              <a:t>preguntar una sola cosa a la vez</a:t>
            </a:r>
          </a:p>
          <a:p>
            <a:pPr lvl="2">
              <a:lnSpc>
                <a:spcPct val="100000"/>
              </a:lnSpc>
            </a:pPr>
            <a:r>
              <a:rPr lang="es-MX" sz="2200" dirty="0"/>
              <a:t>Medibles: </a:t>
            </a:r>
            <a:r>
              <a:rPr lang="es-MX" sz="2200" b="0" dirty="0"/>
              <a:t>deben medir información precisa y libre de sesgo</a:t>
            </a:r>
            <a:r>
              <a:rPr lang="es-MX" sz="2200" dirty="0"/>
              <a:t>.</a:t>
            </a:r>
          </a:p>
          <a:p>
            <a:pPr lvl="2">
              <a:lnSpc>
                <a:spcPct val="100000"/>
              </a:lnSpc>
            </a:pPr>
            <a:r>
              <a:rPr lang="es-MX" sz="2200" dirty="0"/>
              <a:t>Comprensibles: </a:t>
            </a:r>
            <a:r>
              <a:rPr lang="es-MX" sz="2200" b="0" dirty="0"/>
              <a:t>fácil de comprender y claramente definidas.</a:t>
            </a:r>
          </a:p>
          <a:p>
            <a:pPr lvl="2">
              <a:lnSpc>
                <a:spcPct val="100000"/>
              </a:lnSpc>
            </a:pPr>
            <a:r>
              <a:rPr lang="es-MX" sz="2200" dirty="0"/>
              <a:t>Relevantes: </a:t>
            </a:r>
            <a:r>
              <a:rPr lang="es-MX" sz="2200" b="0" dirty="0"/>
              <a:t>deben medir tanto resultados finales o intermedios, productos, servicios, actividades, e insumos</a:t>
            </a:r>
          </a:p>
          <a:p>
            <a:pPr lvl="2">
              <a:lnSpc>
                <a:spcPct val="100000"/>
              </a:lnSpc>
            </a:pPr>
            <a:r>
              <a:rPr lang="es-MX" sz="2200" dirty="0"/>
              <a:t>Definidas correctamente: </a:t>
            </a:r>
            <a:r>
              <a:rPr lang="es-MX" sz="2200" b="0" dirty="0"/>
              <a:t>lugar, tiempo,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200" dirty="0"/>
              <a:t>Al escribir las preguntas se debe tener en mente siempre el objetivo de la encuesta, puede haber preguntas interesantes pero que no contribuyen al objetivo del estudio.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200" dirty="0"/>
              <a:t>Las preguntas se deben formular desde el punto de vista de quien responde.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sz="2200" dirty="0"/>
              <a:t>La habilidad de quien responde para proveer respuestas adecuadas es mejorada cuando se les explica el propósito de la pregunta. </a:t>
            </a:r>
          </a:p>
          <a:p>
            <a:pPr lvl="2">
              <a:lnSpc>
                <a:spcPct val="100000"/>
              </a:lnSpc>
            </a:pPr>
            <a:endParaRPr lang="es-MX" sz="2200" b="0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3.4.2  Diseño de instrumentos: desarrollo de preguntas</a:t>
            </a:r>
          </a:p>
        </p:txBody>
      </p:sp>
    </p:spTree>
    <p:extLst>
      <p:ext uri="{BB962C8B-B14F-4D97-AF65-F5344CB8AC3E}">
        <p14:creationId xmlns:p14="http://schemas.microsoft.com/office/powerpoint/2010/main" val="2542833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914400" lvl="1" indent="-457200">
              <a:buFont typeface="+mj-lt"/>
              <a:buAutoNum type="arabicPeriod"/>
            </a:pPr>
            <a:r>
              <a:rPr lang="es-MX" sz="2200" dirty="0"/>
              <a:t>Existen dos tipos de preguntas:</a:t>
            </a:r>
          </a:p>
          <a:p>
            <a:pPr lvl="2"/>
            <a:r>
              <a:rPr lang="es-MX" sz="2200" dirty="0"/>
              <a:t>Cerradas: </a:t>
            </a:r>
            <a:r>
              <a:rPr lang="es-MX" sz="2200" b="0" dirty="0"/>
              <a:t>Respuestas en forma de lista, opción múltiple.</a:t>
            </a:r>
          </a:p>
          <a:p>
            <a:pPr lvl="2"/>
            <a:r>
              <a:rPr lang="es-MX" sz="2200" dirty="0"/>
              <a:t>Abiertas: </a:t>
            </a:r>
            <a:r>
              <a:rPr lang="es-MX" sz="2200" b="0" dirty="0"/>
              <a:t>¿Cuál solución daría al problema de inseguridad en su colonia?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MX" sz="2200" dirty="0"/>
              <a:t>Las preguntas que formarán parte de la encuesta deben tener dos características:</a:t>
            </a:r>
          </a:p>
          <a:p>
            <a:pPr lvl="2"/>
            <a:r>
              <a:rPr lang="es-MX" sz="2200" dirty="0"/>
              <a:t>Validez: </a:t>
            </a:r>
            <a:r>
              <a:rPr lang="es-MX" sz="2200" b="0" dirty="0"/>
              <a:t>alcance que tiene una pregunta de medir la propiedad que se supone debe medir.</a:t>
            </a:r>
          </a:p>
          <a:p>
            <a:pPr lvl="2"/>
            <a:r>
              <a:rPr lang="es-MX" sz="2200" dirty="0"/>
              <a:t>Confiabilidad: </a:t>
            </a:r>
            <a:r>
              <a:rPr lang="es-MX" sz="2200" b="0" dirty="0"/>
              <a:t>cada una de las preguntas en la encuesta deberá significar lo mismo para cada uno de los encuestado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Los instrumentos deben contener información concreta información que permita la identificación precisa del participante del programa (dirección, edad, teléfono, IFE, etc.) 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Las preguntas deben ser claras y no dejar espacio para interpretación de parte de quien releva la información o quien responde.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Las preguntas tienen que estar dirigidas a quien posee la información 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Los responsables del levamiento de datos tienen que estar correctamente capacitados. Si los instrumentos son muy complejos deben crearse manuales.</a:t>
            </a:r>
          </a:p>
          <a:p>
            <a:pPr lvl="2"/>
            <a:endParaRPr lang="es-MX" sz="2200" b="0" dirty="0"/>
          </a:p>
          <a:p>
            <a:pPr lvl="2">
              <a:lnSpc>
                <a:spcPct val="100000"/>
              </a:lnSpc>
            </a:pPr>
            <a:endParaRPr lang="es-MX" sz="2200" b="0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3.4.2  Diseño de instrumentos: desarrollo de preguntas</a:t>
            </a:r>
          </a:p>
        </p:txBody>
      </p:sp>
    </p:spTree>
    <p:extLst>
      <p:ext uri="{BB962C8B-B14F-4D97-AF65-F5344CB8AC3E}">
        <p14:creationId xmlns:p14="http://schemas.microsoft.com/office/powerpoint/2010/main" val="2323923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2"/>
            <a:r>
              <a:rPr lang="es-MX" sz="2200" dirty="0"/>
              <a:t>Confiabilidad (continuación): </a:t>
            </a:r>
            <a:r>
              <a:rPr lang="es-MX" sz="2200" b="0" dirty="0"/>
              <a:t>cada una de las preguntas en la encuesta deberá significar lo mismo para cada uno de los encuestado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Tener especial cuidado al formular preguntas que estén sujetas a “sesgo social por conveniencia” (consumo de estupefacientes, actitudes sexuales, etc.) o requieran memoria.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Similarmente con preguntas que estén realizadas a los criterios de elegibilidad de los programas o hay algún interés sobre algo provechoso o que esté en juego. Hay varias estrategias que podemos usar para evitar este problema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Sobre transferencias y subsidios basados en asistencia o matrícula: pueden usarse controles de lista sin previo aviso</a:t>
            </a:r>
          </a:p>
          <a:p>
            <a:pPr lvl="3"/>
            <a:r>
              <a:rPr lang="es-MX" sz="2200" b="0" dirty="0">
                <a:solidFill>
                  <a:schemeClr val="accent3">
                    <a:lumMod val="75000"/>
                  </a:schemeClr>
                </a:solidFill>
              </a:rPr>
              <a:t>En el caso de los vales para despensa: tomar fotografías de los beneficiarios para corroborar la identidad</a:t>
            </a:r>
          </a:p>
          <a:p>
            <a:pPr lvl="2"/>
            <a:endParaRPr lang="es-MX" sz="2200" b="0" dirty="0"/>
          </a:p>
          <a:p>
            <a:pPr lvl="2">
              <a:lnSpc>
                <a:spcPct val="100000"/>
              </a:lnSpc>
            </a:pPr>
            <a:endParaRPr lang="es-MX" sz="2200" b="0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3.4.2  Diseño de instrumentos: desarrollo de preguntas</a:t>
            </a:r>
          </a:p>
        </p:txBody>
      </p:sp>
    </p:spTree>
    <p:extLst>
      <p:ext uri="{BB962C8B-B14F-4D97-AF65-F5344CB8AC3E}">
        <p14:creationId xmlns:p14="http://schemas.microsoft.com/office/powerpoint/2010/main" val="1042628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914400" lvl="1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s-ES" dirty="0"/>
              <a:t>Es recomendable revisar las preguntas tanto por el equipo encargado del diseño de la encuesta como de aquellos compañeros de trabajo que no estuvieron involucrados.</a:t>
            </a:r>
          </a:p>
          <a:p>
            <a:pPr lvl="1"/>
            <a:r>
              <a:rPr lang="es-ES" dirty="0"/>
              <a:t>El objetivo del pilotaje es conocer si el proceso es completamente entendible por aquellos involucrados (tanto los que el levantamiento de datos, como los que la contestan)</a:t>
            </a:r>
          </a:p>
          <a:p>
            <a:pPr lvl="2"/>
            <a:r>
              <a:rPr lang="es-ES" b="0" dirty="0"/>
              <a:t>¿Los entrevistadores entiende las instrucciones de la entrevista, solos saltos entre preguntas y sección y los preguntas?</a:t>
            </a:r>
          </a:p>
          <a:p>
            <a:pPr lvl="2"/>
            <a:r>
              <a:rPr lang="es-ES" b="0" dirty="0"/>
              <a:t>¿Las personas que brindan la información entienden las preguntas y los términos utilizados?</a:t>
            </a:r>
          </a:p>
          <a:p>
            <a:pPr lvl="2"/>
            <a:r>
              <a:rPr lang="es-ES" b="0" dirty="0"/>
              <a:t>¿Cuánto tiempo les lleva contestar las preguntas?</a:t>
            </a:r>
          </a:p>
          <a:p>
            <a:pPr lvl="2"/>
            <a:r>
              <a:rPr lang="es-ES" b="0" dirty="0"/>
              <a:t>¿Hay preguntas que no contestan o se saltan?</a:t>
            </a:r>
          </a:p>
          <a:p>
            <a:pPr lvl="2"/>
            <a:r>
              <a:rPr lang="es-ES" b="0" dirty="0"/>
              <a:t>Cuando son electrónicas, saber si funciona correctamente la programación</a:t>
            </a:r>
          </a:p>
          <a:p>
            <a:pPr lvl="1"/>
            <a:endParaRPr lang="es-MX" dirty="0"/>
          </a:p>
          <a:p>
            <a:pPr lvl="2"/>
            <a:endParaRPr lang="es-MX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3.4.3  </a:t>
            </a:r>
            <a:r>
              <a:rPr lang="es-MX" b="1" dirty="0">
                <a:solidFill>
                  <a:srgbClr val="990033"/>
                </a:solidFill>
                <a:latin typeface="Gill Sans MT" panose="020B0604020202020204" charset="0"/>
              </a:rPr>
              <a:t>Revisión y piloto de instrumentos de medición</a:t>
            </a:r>
            <a:endParaRPr lang="es-ES" b="1" dirty="0">
              <a:solidFill>
                <a:srgbClr val="990033"/>
              </a:solidFill>
              <a:latin typeface="Gill Sans M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138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914400" lvl="1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s-MX" dirty="0"/>
              <a:t>En la recolección de datos se deberá tener en consideración que no todos responderán la encuesta, a esto se le conoce como tasa de respuesta.</a:t>
            </a:r>
          </a:p>
          <a:p>
            <a:pPr lvl="2"/>
            <a:r>
              <a:rPr lang="es-MX" b="0" dirty="0"/>
              <a:t>Varía dependiendo del tipo de encuesta y la población objetivo.</a:t>
            </a:r>
          </a:p>
          <a:p>
            <a:pPr lvl="2"/>
            <a:r>
              <a:rPr lang="es-MX" b="0" dirty="0"/>
              <a:t>En algunas ocasiones se usan incentivos para maximizar las tasas de respuesta</a:t>
            </a:r>
          </a:p>
          <a:p>
            <a:pPr lvl="1"/>
            <a:r>
              <a:rPr lang="es-MX" dirty="0"/>
              <a:t>La recolección de datos implica una elaborada logística en campo.</a:t>
            </a:r>
          </a:p>
          <a:p>
            <a:pPr lvl="2"/>
            <a:r>
              <a:rPr lang="es-MX" b="0" dirty="0"/>
              <a:t>Saber cuánto personal y sus características</a:t>
            </a:r>
          </a:p>
          <a:p>
            <a:pPr lvl="2"/>
            <a:r>
              <a:rPr lang="es-MX" b="0" dirty="0"/>
              <a:t>Los tiempos planeados y con los costos presupuestados</a:t>
            </a:r>
          </a:p>
          <a:p>
            <a:pPr lvl="2"/>
            <a:r>
              <a:rPr lang="es-MX" b="0" dirty="0"/>
              <a:t>Elaboración de un plan de trabajo para la recopilación, proceso y análisis de datos</a:t>
            </a:r>
          </a:p>
          <a:p>
            <a:pPr lvl="1"/>
            <a:endParaRPr lang="es-MX" dirty="0"/>
          </a:p>
          <a:p>
            <a:pPr lvl="2"/>
            <a:endParaRPr lang="es-MX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3.4.4 Recolección de datos: protocolos para el levantamiento y digitalización de los datos</a:t>
            </a:r>
          </a:p>
        </p:txBody>
      </p:sp>
    </p:spTree>
    <p:extLst>
      <p:ext uri="{BB962C8B-B14F-4D97-AF65-F5344CB8AC3E}">
        <p14:creationId xmlns:p14="http://schemas.microsoft.com/office/powerpoint/2010/main" val="1402046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4025" indent="-454025">
              <a:spcBef>
                <a:spcPts val="2000"/>
              </a:spcBef>
              <a:buFont typeface="Wingdings" pitchFamily="2" charset="2"/>
              <a:buChar char=""/>
            </a:pPr>
            <a:endParaRPr lang="es-ES" sz="2200" dirty="0"/>
          </a:p>
          <a:p>
            <a:endParaRPr lang="es-ES" dirty="0"/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9570" y="1385094"/>
            <a:ext cx="12040670" cy="523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x-none"/>
            </a:defPPr>
            <a:lvl1pPr marL="342900" indent="-34290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  <a:defRPr b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1pPr>
            <a:lvl2pPr marL="914400" lvl="1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2pPr>
            <a:lvl3pPr marL="1143000" lvl="2" indent="-22860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604020202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s-MX" dirty="0"/>
              <a:t>Para realizar el análisis de los resultados, generalmente se recomienda codificar las respuestas de tal manera que sean mucho más fácil de manejar con algún paquete estadístico.</a:t>
            </a:r>
          </a:p>
          <a:p>
            <a:pPr lvl="1"/>
            <a:r>
              <a:rPr lang="es-MX" dirty="0"/>
              <a:t>En un proceso previo a la codificación se deberán establecer criterios para aquellos registros incompletos o faltantes dentro de una encuesta</a:t>
            </a:r>
          </a:p>
          <a:p>
            <a:pPr lvl="1"/>
            <a:r>
              <a:rPr lang="es-MX" dirty="0"/>
              <a:t>También se deberán establecer las revisiones a realizar para identificar errores en la captura de la información o en la codificación</a:t>
            </a:r>
          </a:p>
          <a:p>
            <a:pPr lvl="1"/>
            <a:r>
              <a:rPr lang="es-MX" dirty="0"/>
              <a:t>La información que se obtenga de la encuesta deberá ser presentada de tal manera que responda las principales interrogantes</a:t>
            </a:r>
          </a:p>
          <a:p>
            <a:pPr lvl="2"/>
            <a:r>
              <a:rPr lang="en-US" dirty="0"/>
              <a:t>Bases de </a:t>
            </a:r>
            <a:r>
              <a:rPr lang="en-US" dirty="0" err="1"/>
              <a:t>datos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excel y </a:t>
            </a:r>
            <a:r>
              <a:rPr lang="en-US" dirty="0" err="1"/>
              <a:t>tablas</a:t>
            </a:r>
            <a:r>
              <a:rPr lang="en-US" dirty="0"/>
              <a:t> </a:t>
            </a:r>
            <a:r>
              <a:rPr lang="en-US" dirty="0" err="1"/>
              <a:t>dínamicas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Survey monkey: </a:t>
            </a:r>
            <a:r>
              <a:rPr lang="en-US" dirty="0">
                <a:hlinkClick r:id="rId3"/>
              </a:rPr>
              <a:t>https://es.surveymonkey.com/mp/take-a-tour/?ut_source=header</a:t>
            </a:r>
            <a:endParaRPr lang="en-US" dirty="0"/>
          </a:p>
          <a:p>
            <a:pPr lvl="2"/>
            <a:r>
              <a:rPr lang="en-US" dirty="0"/>
              <a:t>ODK: </a:t>
            </a:r>
            <a:r>
              <a:rPr lang="en-US" dirty="0">
                <a:hlinkClick r:id="rId4"/>
              </a:rPr>
              <a:t>http://fieldata.org/</a:t>
            </a:r>
            <a:endParaRPr lang="en-US" dirty="0"/>
          </a:p>
          <a:p>
            <a:pPr lvl="2"/>
            <a:r>
              <a:rPr lang="en-US" dirty="0"/>
              <a:t>Google </a:t>
            </a:r>
            <a:r>
              <a:rPr lang="en-US" dirty="0">
                <a:hlinkClick r:id="rId5"/>
              </a:rPr>
              <a:t>https://support.google.com/docs/answer/87809?hl=en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s-MX" dirty="0"/>
          </a:p>
          <a:p>
            <a:pPr marL="457200" lvl="1" indent="0">
              <a:buNone/>
            </a:pPr>
            <a:endParaRPr lang="es-MX" dirty="0"/>
          </a:p>
          <a:p>
            <a:pPr lvl="2"/>
            <a:endParaRPr lang="es-MX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7681509-4C24-4167-8593-DDA825681BAD}"/>
              </a:ext>
            </a:extLst>
          </p:cNvPr>
          <p:cNvSpPr txBox="1">
            <a:spLocks/>
          </p:cNvSpPr>
          <p:nvPr/>
        </p:nvSpPr>
        <p:spPr>
          <a:xfrm>
            <a:off x="577516" y="26194"/>
            <a:ext cx="11796830" cy="1358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es-ES" b="1" dirty="0">
                <a:solidFill>
                  <a:srgbClr val="990033"/>
                </a:solidFill>
                <a:latin typeface="Gill Sans MT" panose="020B0604020202020204" charset="0"/>
              </a:rPr>
              <a:t>3.4.5 Análisis de datos: protocolos</a:t>
            </a:r>
          </a:p>
        </p:txBody>
      </p:sp>
    </p:spTree>
    <p:extLst>
      <p:ext uri="{BB962C8B-B14F-4D97-AF65-F5344CB8AC3E}">
        <p14:creationId xmlns:p14="http://schemas.microsoft.com/office/powerpoint/2010/main" val="2297728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4877618" cy="1600200"/>
          </a:xfrm>
        </p:spPr>
        <p:txBody>
          <a:bodyPr>
            <a:normAutofit/>
          </a:bodyPr>
          <a:lstStyle/>
          <a:p>
            <a:r>
              <a:rPr lang="es-ES" b="1" dirty="0"/>
              <a:t>Actividad - Taller 3 Desarrollo de Instrumentos de Medición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6030767" y="914401"/>
            <a:ext cx="5943059" cy="5211763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r>
              <a:rPr lang="es-ES" sz="2200" dirty="0"/>
              <a:t>Revisión del ejemplo de Instrumento del Cambio Más Significativo de Documenta</a:t>
            </a:r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endParaRPr lang="es-ES" sz="2200" dirty="0"/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r>
              <a:rPr lang="es-ES" sz="2200" dirty="0"/>
              <a:t>Elige un instrumento de tu organización y aplica el </a:t>
            </a:r>
            <a:r>
              <a:rPr lang="es-ES" sz="2200" dirty="0" err="1"/>
              <a:t>checklist</a:t>
            </a:r>
            <a:r>
              <a:rPr lang="es-ES" sz="2200" dirty="0"/>
              <a:t> de calidad de instrumento para medir su calidad</a:t>
            </a:r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endParaRPr lang="es-ES" sz="2200" dirty="0"/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r>
              <a:rPr lang="es-ES" sz="2200" dirty="0"/>
              <a:t>Completa la base de datos del </a:t>
            </a:r>
            <a:r>
              <a:rPr lang="es-ES" sz="2200" dirty="0" err="1"/>
              <a:t>Checklist</a:t>
            </a:r>
            <a:r>
              <a:rPr lang="es-ES" sz="2200" dirty="0"/>
              <a:t> </a:t>
            </a:r>
          </a:p>
          <a:p>
            <a:endParaRPr lang="es-ES" sz="2200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9" name="Marcador de contenido 6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16016" r="16016"/>
          <a:stretch>
            <a:fillRect/>
          </a:stretch>
        </p:blipFill>
        <p:spPr>
          <a:xfrm>
            <a:off x="869877" y="2057400"/>
            <a:ext cx="3394115" cy="4348319"/>
          </a:xfrm>
        </p:spPr>
      </p:pic>
    </p:spTree>
    <p:extLst>
      <p:ext uri="{BB962C8B-B14F-4D97-AF65-F5344CB8AC3E}">
        <p14:creationId xmlns:p14="http://schemas.microsoft.com/office/powerpoint/2010/main" val="20258823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Flow_SignoffStatus xmlns="80964fa5-9e98-4434-bf74-193e10d14e3e" xsi:nil="true"/>
    <_dlc_DocId xmlns="f9347bd1-0b38-455a-9452-b4e67971548e">XTWU6KEWX26W-777071957-178616</_dlc_DocId>
    <_dlc_DocIdUrl xmlns="f9347bd1-0b38-455a-9452-b4e67971548e">
      <Url>https://socialimpact.sharepoint.com/sites/ops/q0175231600001/_layouts/15/DocIdRedir.aspx?ID=XTWU6KEWX26W-777071957-178616</Url>
      <Description>XTWU6KEWX26W-777071957-178616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ADD12B9AC8547ADDEB39D8078768C" ma:contentTypeVersion="223" ma:contentTypeDescription="Create a new document." ma:contentTypeScope="" ma:versionID="0a6331ce40b3413c9e35facb82c64138">
  <xsd:schema xmlns:xsd="http://www.w3.org/2001/XMLSchema" xmlns:xs="http://www.w3.org/2001/XMLSchema" xmlns:p="http://schemas.microsoft.com/office/2006/metadata/properties" xmlns:ns1="http://schemas.microsoft.com/sharepoint/v3" xmlns:ns2="f9347bd1-0b38-455a-9452-b4e67971548e" xmlns:ns3="80964fa5-9e98-4434-bf74-193e10d14e3e" targetNamespace="http://schemas.microsoft.com/office/2006/metadata/properties" ma:root="true" ma:fieldsID="2867b393a038e9aa09be141533ec7737" ns1:_="" ns2:_="" ns3:_="">
    <xsd:import namespace="http://schemas.microsoft.com/sharepoint/v3"/>
    <xsd:import namespace="f9347bd1-0b38-455a-9452-b4e67971548e"/>
    <xsd:import namespace="80964fa5-9e98-4434-bf74-193e10d14e3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_Flow_SignoffStatu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47bd1-0b38-455a-9452-b4e67971548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64fa5-9e98-4434-bf74-193e10d14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319A8EE-4CBD-4530-A984-A901F3FA0DE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AA9B14D-93D3-4AF0-89C8-938C7317EA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7F3C6D-6689-4C36-8A8D-1A4F62C15598}"/>
</file>

<file path=customXml/itemProps4.xml><?xml version="1.0" encoding="utf-8"?>
<ds:datastoreItem xmlns:ds="http://schemas.openxmlformats.org/officeDocument/2006/customXml" ds:itemID="{01CA876E-F9F9-4242-A227-C177129D36A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19733</TotalTime>
  <Words>5275</Words>
  <Application>Microsoft Macintosh PowerPoint</Application>
  <PresentationFormat>Panorámica</PresentationFormat>
  <Paragraphs>462</Paragraphs>
  <Slides>21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Gill Sans MT</vt:lpstr>
      <vt:lpstr>Wingdings</vt:lpstr>
      <vt:lpstr>1_Tema de Office</vt:lpstr>
      <vt:lpstr>Taller de Monitoreo &amp; Evaluación del Desarrollo de la Teoría de Cambio y la Matriz de Indicadores  al  Desarrollo de instrumentos de medición   </vt:lpstr>
      <vt:lpstr>1. TEORÍA DEL CAMBIO | REPASO</vt:lpstr>
      <vt:lpstr>Presentación de PowerPoint</vt:lpstr>
      <vt:lpstr>Presentación de PowerPoint</vt:lpstr>
      <vt:lpstr>Presentación de PowerPoint</vt:lpstr>
      <vt:lpstr>Presentación de PowerPoint</vt:lpstr>
      <vt:lpstr>2. MATRIZ DE INDICADORES: REPASO</vt:lpstr>
      <vt:lpstr>2.1 ACTIVIDAD DE MDI: PREGUNTAS DE SEGUIMIENTO</vt:lpstr>
      <vt:lpstr>3 Desarrollo de instrumentos de evaluación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 - Taller 3 Desarrollo de Instrumentos de Medición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para Teorías de Cambio</dc:title>
  <dc:creator>Carolina Corral</dc:creator>
  <cp:lastModifiedBy>Microsoft Office User</cp:lastModifiedBy>
  <cp:revision>185</cp:revision>
  <cp:lastPrinted>2020-03-11T17:10:32Z</cp:lastPrinted>
  <dcterms:created xsi:type="dcterms:W3CDTF">2020-02-13T18:42:52Z</dcterms:created>
  <dcterms:modified xsi:type="dcterms:W3CDTF">2020-07-09T16:05:10Z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0x01010015DADD12B9AC8547ADDEB39D8078768C</vt:lpwstr>
  </property>
  <property fmtid="{D5CDD505-2E9C-101B-9397-08002B2CF9AE}" pid="3" name="_dlc_DocIdItemGuid">
    <vt:lpwstr>ecddec50-d2c6-4f82-8592-4fd1d3aa8006</vt:lpwstr>
  </property>
</Properties>
</file>